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4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52"/>
  </p:notesMasterIdLst>
  <p:sldIdLst>
    <p:sldId id="309" r:id="rId3"/>
    <p:sldId id="256" r:id="rId4"/>
    <p:sldId id="273" r:id="rId5"/>
    <p:sldId id="257" r:id="rId6"/>
    <p:sldId id="258" r:id="rId7"/>
    <p:sldId id="259" r:id="rId8"/>
    <p:sldId id="263" r:id="rId9"/>
    <p:sldId id="272" r:id="rId10"/>
    <p:sldId id="260" r:id="rId11"/>
    <p:sldId id="261" r:id="rId12"/>
    <p:sldId id="264" r:id="rId13"/>
    <p:sldId id="265" r:id="rId14"/>
    <p:sldId id="285" r:id="rId15"/>
    <p:sldId id="282" r:id="rId16"/>
    <p:sldId id="266" r:id="rId17"/>
    <p:sldId id="267" r:id="rId18"/>
    <p:sldId id="268" r:id="rId19"/>
    <p:sldId id="274" r:id="rId20"/>
    <p:sldId id="269" r:id="rId21"/>
    <p:sldId id="275" r:id="rId22"/>
    <p:sldId id="284" r:id="rId23"/>
    <p:sldId id="279" r:id="rId24"/>
    <p:sldId id="280" r:id="rId25"/>
    <p:sldId id="277" r:id="rId26"/>
    <p:sldId id="278" r:id="rId27"/>
    <p:sldId id="276" r:id="rId28"/>
    <p:sldId id="271"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Weisman" initials="LW" lastIdx="1" clrIdx="0">
    <p:extLst>
      <p:ext uri="{19B8F6BF-5375-455C-9EA6-DF929625EA0E}">
        <p15:presenceInfo xmlns:p15="http://schemas.microsoft.com/office/powerpoint/2012/main" userId="S-1-5-21-775794119-855239666-405630514-59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979"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Individuals Served in Lieu</a:t>
            </a:r>
            <a:r>
              <a:rPr lang="en-US" baseline="0"/>
              <a:t> of Arrest</a:t>
            </a:r>
            <a:endParaRPr lang="en-US"/>
          </a:p>
        </c:rich>
      </c:tx>
      <c:layout>
        <c:manualLayout>
          <c:xMode val="edge"/>
          <c:yMode val="edge"/>
          <c:x val="0.22348132409374755"/>
          <c:y val="1.851866077715895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'3.1'!$A$3</c:f>
              <c:strCache>
                <c:ptCount val="1"/>
                <c:pt idx="0">
                  <c:v>Brought to CIC in lieu of arrest</c:v>
                </c:pt>
              </c:strCache>
            </c:strRef>
          </c:tx>
          <c:spPr>
            <a:solidFill>
              <a:srgbClr val="00B050"/>
            </a:solidFill>
            <a:ln>
              <a:noFill/>
            </a:ln>
            <a:effectLst/>
          </c:spPr>
          <c:invertIfNegative val="0"/>
          <c:dPt>
            <c:idx val="2"/>
            <c:invertIfNegative val="0"/>
            <c:bubble3D val="0"/>
            <c:spPr>
              <a:solidFill>
                <a:srgbClr val="00B050"/>
              </a:solidFill>
              <a:ln>
                <a:noFill/>
              </a:ln>
              <a:effectLst/>
            </c:spPr>
            <c:extLst>
              <c:ext xmlns:c16="http://schemas.microsoft.com/office/drawing/2014/chart" uri="{C3380CC4-5D6E-409C-BE32-E72D297353CC}">
                <c16:uniqueId val="{00000001-E344-46D2-876F-4D3EFEA45C58}"/>
              </c:ext>
            </c:extLst>
          </c:dPt>
          <c:dPt>
            <c:idx val="3"/>
            <c:invertIfNegative val="0"/>
            <c:bubble3D val="0"/>
            <c:spPr>
              <a:solidFill>
                <a:srgbClr val="00B050">
                  <a:alpha val="50000"/>
                </a:srgbClr>
              </a:solidFill>
              <a:ln>
                <a:noFill/>
              </a:ln>
              <a:effectLst/>
            </c:spPr>
            <c:extLst>
              <c:ext xmlns:c16="http://schemas.microsoft.com/office/drawing/2014/chart" uri="{C3380CC4-5D6E-409C-BE32-E72D297353CC}">
                <c16:uniqueId val="{00000003-E344-46D2-876F-4D3EFEA45C58}"/>
              </c:ext>
            </c:extLst>
          </c:dPt>
          <c:dLbls>
            <c:dLbl>
              <c:idx val="0"/>
              <c:layout>
                <c:manualLayout>
                  <c:x val="0"/>
                  <c:y val="1.85185185185184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44-46D2-876F-4D3EFEA45C58}"/>
                </c:ext>
              </c:extLst>
            </c:dLbl>
            <c:dLbl>
              <c:idx val="1"/>
              <c:layout>
                <c:manualLayout>
                  <c:x val="-5.0585599787140352E-17"/>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344-46D2-876F-4D3EFEA45C58}"/>
                </c:ext>
              </c:extLst>
            </c:dLbl>
            <c:dLbl>
              <c:idx val="2"/>
              <c:layout>
                <c:manualLayout>
                  <c:x val="0"/>
                  <c:y val="1.85185185185185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44-46D2-876F-4D3EFEA45C58}"/>
                </c:ext>
              </c:extLst>
            </c:dLbl>
            <c:dLbl>
              <c:idx val="3"/>
              <c:layout>
                <c:manualLayout>
                  <c:x val="-1.0380357654065701E-16"/>
                  <c:y val="1.85830429732868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44-46D2-876F-4D3EFEA45C5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'3.1'!$B$2:$E$2</c:f>
              <c:strCache>
                <c:ptCount val="4"/>
                <c:pt idx="0">
                  <c:v>FY 2014</c:v>
                </c:pt>
                <c:pt idx="1">
                  <c:v>FY 2015</c:v>
                </c:pt>
                <c:pt idx="2">
                  <c:v>FY 2016</c:v>
                </c:pt>
                <c:pt idx="3">
                  <c:v>FY 2017 (proj.)</c:v>
                </c:pt>
              </c:strCache>
            </c:strRef>
          </c:cat>
          <c:val>
            <c:numRef>
              <c:f>'3.1'!$B$3:$E$3</c:f>
              <c:numCache>
                <c:formatCode>General</c:formatCode>
                <c:ptCount val="4"/>
                <c:pt idx="0">
                  <c:v>106</c:v>
                </c:pt>
                <c:pt idx="1">
                  <c:v>100</c:v>
                </c:pt>
                <c:pt idx="2">
                  <c:v>108</c:v>
                </c:pt>
                <c:pt idx="3">
                  <c:v>110</c:v>
                </c:pt>
              </c:numCache>
            </c:numRef>
          </c:val>
          <c:extLst>
            <c:ext xmlns:c16="http://schemas.microsoft.com/office/drawing/2014/chart" uri="{C3380CC4-5D6E-409C-BE32-E72D297353CC}">
              <c16:uniqueId val="{00000006-E344-46D2-876F-4D3EFEA45C58}"/>
            </c:ext>
          </c:extLst>
        </c:ser>
        <c:ser>
          <c:idx val="1"/>
          <c:order val="1"/>
          <c:tx>
            <c:strRef>
              <c:f>'3.1'!$A$4</c:f>
              <c:strCache>
                <c:ptCount val="1"/>
                <c:pt idx="0">
                  <c:v>Referred by magistrate’s office</c:v>
                </c:pt>
              </c:strCache>
            </c:strRef>
          </c:tx>
          <c:spPr>
            <a:solidFill>
              <a:schemeClr val="accent3">
                <a:lumMod val="60000"/>
                <a:lumOff val="40000"/>
              </a:schemeClr>
            </a:solidFill>
            <a:ln>
              <a:noFill/>
            </a:ln>
            <a:effectLst/>
          </c:spPr>
          <c:invertIfNegative val="0"/>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8-E344-46D2-876F-4D3EFEA45C58}"/>
              </c:ext>
            </c:extLst>
          </c:dPt>
          <c:dPt>
            <c:idx val="3"/>
            <c:invertIfNegative val="0"/>
            <c:bubble3D val="0"/>
            <c:spPr>
              <a:solidFill>
                <a:schemeClr val="accent3">
                  <a:lumMod val="60000"/>
                  <a:lumOff val="40000"/>
                  <a:alpha val="50000"/>
                </a:schemeClr>
              </a:solidFill>
              <a:ln>
                <a:noFill/>
              </a:ln>
              <a:effectLst/>
            </c:spPr>
            <c:extLst>
              <c:ext xmlns:c16="http://schemas.microsoft.com/office/drawing/2014/chart" uri="{C3380CC4-5D6E-409C-BE32-E72D297353CC}">
                <c16:uniqueId val="{0000000A-E344-46D2-876F-4D3EFEA45C58}"/>
              </c:ext>
            </c:extLst>
          </c:dPt>
          <c:dLbls>
            <c:dLbl>
              <c:idx val="0"/>
              <c:layout>
                <c:manualLayout>
                  <c:x val="0"/>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344-46D2-876F-4D3EFEA45C58}"/>
                </c:ext>
              </c:extLst>
            </c:dLbl>
            <c:dLbl>
              <c:idx val="1"/>
              <c:layout>
                <c:manualLayout>
                  <c:x val="-1.011711995742807E-16"/>
                  <c:y val="-1.85185185185185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344-46D2-876F-4D3EFEA45C58}"/>
                </c:ext>
              </c:extLst>
            </c:dLbl>
            <c:dLbl>
              <c:idx val="2"/>
              <c:layout>
                <c:manualLayout>
                  <c:x val="0"/>
                  <c:y val="4.62962962962958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344-46D2-876F-4D3EFEA45C5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'3.1'!$B$2:$E$2</c:f>
              <c:strCache>
                <c:ptCount val="4"/>
                <c:pt idx="0">
                  <c:v>FY 2014</c:v>
                </c:pt>
                <c:pt idx="1">
                  <c:v>FY 2015</c:v>
                </c:pt>
                <c:pt idx="2">
                  <c:v>FY 2016</c:v>
                </c:pt>
                <c:pt idx="3">
                  <c:v>FY 2017 (proj.)</c:v>
                </c:pt>
              </c:strCache>
            </c:strRef>
          </c:cat>
          <c:val>
            <c:numRef>
              <c:f>'3.1'!$B$4:$E$4</c:f>
              <c:numCache>
                <c:formatCode>General</c:formatCode>
                <c:ptCount val="4"/>
                <c:pt idx="0">
                  <c:v>60</c:v>
                </c:pt>
                <c:pt idx="1">
                  <c:v>62</c:v>
                </c:pt>
                <c:pt idx="2">
                  <c:v>47</c:v>
                </c:pt>
                <c:pt idx="3">
                  <c:v>55</c:v>
                </c:pt>
              </c:numCache>
            </c:numRef>
          </c:val>
          <c:extLst>
            <c:ext xmlns:c16="http://schemas.microsoft.com/office/drawing/2014/chart" uri="{C3380CC4-5D6E-409C-BE32-E72D297353CC}">
              <c16:uniqueId val="{0000000D-E344-46D2-876F-4D3EFEA45C58}"/>
            </c:ext>
          </c:extLst>
        </c:ser>
        <c:dLbls>
          <c:dLblPos val="outEnd"/>
          <c:showLegendKey val="0"/>
          <c:showVal val="1"/>
          <c:showCatName val="0"/>
          <c:showSerName val="0"/>
          <c:showPercent val="0"/>
          <c:showBubbleSize val="0"/>
        </c:dLbls>
        <c:gapWidth val="219"/>
        <c:overlap val="-27"/>
        <c:axId val="397362000"/>
        <c:axId val="397359256"/>
      </c:barChart>
      <c:catAx>
        <c:axId val="39736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97359256"/>
        <c:crosses val="autoZero"/>
        <c:auto val="1"/>
        <c:lblAlgn val="ctr"/>
        <c:lblOffset val="100"/>
        <c:noMultiLvlLbl val="0"/>
      </c:catAx>
      <c:valAx>
        <c:axId val="397359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97362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FFFFFF"/>
    </a:solidFill>
    <a:ln w="19050">
      <a:solidFill>
        <a:srgbClr val="CDD7D9"/>
      </a:solidFill>
    </a:ln>
    <a:effectLst>
      <a:outerShdw blurRad="50800" dist="38100" dir="5400000" algn="t" rotWithShape="0">
        <a:prstClr val="black">
          <a:alpha val="40000"/>
        </a:prstClr>
      </a:outerShdw>
    </a:effectLst>
  </c:spPr>
  <c:txPr>
    <a:bodyPr/>
    <a:lstStyle/>
    <a:p>
      <a:pPr>
        <a:defRPr>
          <a:solidFill>
            <a:sysClr val="windowText" lastClr="000000"/>
          </a:solidFill>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Officers</a:t>
            </a:r>
            <a:r>
              <a:rPr lang="en-US" sz="1400" b="0" i="0" u="none" strike="noStrike" baseline="0">
                <a:effectLst/>
              </a:rPr>
              <a:t>’</a:t>
            </a:r>
            <a:r>
              <a:rPr lang="en-US"/>
              <a:t> Self-Reported Confidence</a:t>
            </a:r>
          </a:p>
          <a:p>
            <a:pPr>
              <a:defRPr/>
            </a:pPr>
            <a:r>
              <a:rPr lang="en-US"/>
              <a:t>Before and After Training</a:t>
            </a:r>
          </a:p>
        </c:rich>
      </c:tx>
      <c:layout>
        <c:manualLayout>
          <c:xMode val="edge"/>
          <c:yMode val="edge"/>
          <c:x val="0.28813551639264523"/>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'2.1'!$A$4</c:f>
              <c:strCache>
                <c:ptCount val="1"/>
                <c:pt idx="0">
                  <c:v>Before Training</c:v>
                </c:pt>
              </c:strCache>
            </c:strRef>
          </c:tx>
          <c:spPr>
            <a:solidFill>
              <a:schemeClr val="accent6">
                <a:lumMod val="75000"/>
              </a:schemeClr>
            </a:solidFill>
            <a:ln>
              <a:noFill/>
            </a:ln>
            <a:effectLst/>
          </c:spPr>
          <c:invertIfNegative val="0"/>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1-F9F2-47F0-8F23-045B25C2834F}"/>
              </c:ext>
            </c:extLst>
          </c:dPt>
          <c:dPt>
            <c:idx val="3"/>
            <c:invertIfNegative val="0"/>
            <c:bubble3D val="0"/>
            <c:spPr>
              <a:solidFill>
                <a:schemeClr val="accent6">
                  <a:lumMod val="75000"/>
                  <a:alpha val="50000"/>
                </a:schemeClr>
              </a:solidFill>
              <a:ln>
                <a:noFill/>
              </a:ln>
              <a:effectLst/>
            </c:spPr>
            <c:extLst>
              <c:ext xmlns:c16="http://schemas.microsoft.com/office/drawing/2014/chart" uri="{C3380CC4-5D6E-409C-BE32-E72D297353CC}">
                <c16:uniqueId val="{00000003-F9F2-47F0-8F23-045B25C2834F}"/>
              </c:ext>
            </c:extLst>
          </c:dPt>
          <c:dPt>
            <c:idx val="5"/>
            <c:invertIfNegative val="0"/>
            <c:bubble3D val="0"/>
            <c:spPr>
              <a:solidFill>
                <a:schemeClr val="accent6">
                  <a:lumMod val="75000"/>
                </a:schemeClr>
              </a:solidFill>
              <a:ln>
                <a:noFill/>
              </a:ln>
              <a:effectLst/>
            </c:spPr>
            <c:extLst>
              <c:ext xmlns:c16="http://schemas.microsoft.com/office/drawing/2014/chart" uri="{C3380CC4-5D6E-409C-BE32-E72D297353CC}">
                <c16:uniqueId val="{00000005-F9F2-47F0-8F23-045B25C2834F}"/>
              </c:ext>
            </c:extLst>
          </c:dPt>
          <c:dPt>
            <c:idx val="7"/>
            <c:invertIfNegative val="0"/>
            <c:bubble3D val="0"/>
            <c:spPr>
              <a:solidFill>
                <a:schemeClr val="accent6">
                  <a:lumMod val="75000"/>
                  <a:alpha val="50000"/>
                </a:schemeClr>
              </a:solidFill>
              <a:ln>
                <a:noFill/>
              </a:ln>
              <a:effectLst/>
            </c:spPr>
            <c:extLst>
              <c:ext xmlns:c16="http://schemas.microsoft.com/office/drawing/2014/chart" uri="{C3380CC4-5D6E-409C-BE32-E72D297353CC}">
                <c16:uniqueId val="{00000007-F9F2-47F0-8F23-045B25C2834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'2.1'!$B$2:$K$3</c:f>
              <c:multiLvlStrCache>
                <c:ptCount val="8"/>
                <c:lvl>
                  <c:pt idx="0">
                    <c:v>FY 2014</c:v>
                  </c:pt>
                  <c:pt idx="1">
                    <c:v>FY 2015</c:v>
                  </c:pt>
                  <c:pt idx="2">
                    <c:v>FY 2016</c:v>
                  </c:pt>
                  <c:pt idx="3">
                    <c:v>FY 2017 (proj.)</c:v>
                  </c:pt>
                  <c:pt idx="4">
                    <c:v>FY 2014</c:v>
                  </c:pt>
                  <c:pt idx="5">
                    <c:v>FY 2015</c:v>
                  </c:pt>
                  <c:pt idx="6">
                    <c:v>FY 2016</c:v>
                  </c:pt>
                  <c:pt idx="7">
                    <c:v>FY 2017 (proj.)</c:v>
                  </c:pt>
                </c:lvl>
                <c:lvl>
                  <c:pt idx="0">
                    <c:v>Knowledge of mental illness</c:v>
                  </c:pt>
                  <c:pt idx="4">
                    <c:v>Dealing with an individual in crisis</c:v>
                  </c:pt>
                </c:lvl>
              </c:multiLvlStrCache>
            </c:multiLvlStrRef>
          </c:cat>
          <c:val>
            <c:numRef>
              <c:f>'2.1'!$B$4:$I$4</c:f>
              <c:numCache>
                <c:formatCode>0%</c:formatCode>
                <c:ptCount val="8"/>
                <c:pt idx="0">
                  <c:v>7.0000000000000007E-2</c:v>
                </c:pt>
                <c:pt idx="1">
                  <c:v>0.17</c:v>
                </c:pt>
                <c:pt idx="2">
                  <c:v>0.6</c:v>
                </c:pt>
                <c:pt idx="3">
                  <c:v>0.65</c:v>
                </c:pt>
                <c:pt idx="4">
                  <c:v>0.27</c:v>
                </c:pt>
                <c:pt idx="5">
                  <c:v>0.23</c:v>
                </c:pt>
                <c:pt idx="6">
                  <c:v>0.73</c:v>
                </c:pt>
                <c:pt idx="7">
                  <c:v>0.8</c:v>
                </c:pt>
              </c:numCache>
            </c:numRef>
          </c:val>
          <c:extLst>
            <c:ext xmlns:c16="http://schemas.microsoft.com/office/drawing/2014/chart" uri="{C3380CC4-5D6E-409C-BE32-E72D297353CC}">
              <c16:uniqueId val="{00000008-F9F2-47F0-8F23-045B25C2834F}"/>
            </c:ext>
          </c:extLst>
        </c:ser>
        <c:ser>
          <c:idx val="1"/>
          <c:order val="1"/>
          <c:tx>
            <c:strRef>
              <c:f>'2.1'!$A$5</c:f>
              <c:strCache>
                <c:ptCount val="1"/>
                <c:pt idx="0">
                  <c:v>After Training</c:v>
                </c:pt>
              </c:strCache>
            </c:strRef>
          </c:tx>
          <c:spPr>
            <a:solidFill>
              <a:schemeClr val="accent1"/>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A-F9F2-47F0-8F23-045B25C2834F}"/>
              </c:ext>
            </c:extLst>
          </c:dPt>
          <c:dPt>
            <c:idx val="3"/>
            <c:invertIfNegative val="0"/>
            <c:bubble3D val="0"/>
            <c:spPr>
              <a:solidFill>
                <a:schemeClr val="accent1">
                  <a:alpha val="50000"/>
                </a:schemeClr>
              </a:solidFill>
              <a:ln>
                <a:noFill/>
              </a:ln>
              <a:effectLst/>
            </c:spPr>
            <c:extLst>
              <c:ext xmlns:c16="http://schemas.microsoft.com/office/drawing/2014/chart" uri="{C3380CC4-5D6E-409C-BE32-E72D297353CC}">
                <c16:uniqueId val="{0000000C-F9F2-47F0-8F23-045B25C2834F}"/>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E-F9F2-47F0-8F23-045B25C2834F}"/>
              </c:ext>
            </c:extLst>
          </c:dPt>
          <c:dPt>
            <c:idx val="7"/>
            <c:invertIfNegative val="0"/>
            <c:bubble3D val="0"/>
            <c:spPr>
              <a:solidFill>
                <a:schemeClr val="accent1">
                  <a:alpha val="50000"/>
                </a:schemeClr>
              </a:solidFill>
              <a:ln>
                <a:noFill/>
              </a:ln>
              <a:effectLst/>
            </c:spPr>
            <c:extLst>
              <c:ext xmlns:c16="http://schemas.microsoft.com/office/drawing/2014/chart" uri="{C3380CC4-5D6E-409C-BE32-E72D297353CC}">
                <c16:uniqueId val="{00000010-F9F2-47F0-8F23-045B25C2834F}"/>
              </c:ext>
            </c:extLst>
          </c:dPt>
          <c:dLbls>
            <c:dLbl>
              <c:idx val="0"/>
              <c:layout>
                <c:manualLayout>
                  <c:x val="2.188788669187356E-17"/>
                  <c:y val="-3.85356454720616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9F2-47F0-8F23-045B25C2834F}"/>
                </c:ext>
              </c:extLst>
            </c:dLbl>
            <c:dLbl>
              <c:idx val="1"/>
              <c:layout>
                <c:manualLayout>
                  <c:x val="2.3877970410118242E-3"/>
                  <c:y val="-1.15606936416184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9F2-47F0-8F23-045B25C283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'2.1'!$B$2:$K$3</c:f>
              <c:multiLvlStrCache>
                <c:ptCount val="8"/>
                <c:lvl>
                  <c:pt idx="0">
                    <c:v>FY 2014</c:v>
                  </c:pt>
                  <c:pt idx="1">
                    <c:v>FY 2015</c:v>
                  </c:pt>
                  <c:pt idx="2">
                    <c:v>FY 2016</c:v>
                  </c:pt>
                  <c:pt idx="3">
                    <c:v>FY 2017 (proj.)</c:v>
                  </c:pt>
                  <c:pt idx="4">
                    <c:v>FY 2014</c:v>
                  </c:pt>
                  <c:pt idx="5">
                    <c:v>FY 2015</c:v>
                  </c:pt>
                  <c:pt idx="6">
                    <c:v>FY 2016</c:v>
                  </c:pt>
                  <c:pt idx="7">
                    <c:v>FY 2017 (proj.)</c:v>
                  </c:pt>
                </c:lvl>
                <c:lvl>
                  <c:pt idx="0">
                    <c:v>Knowledge of mental illness</c:v>
                  </c:pt>
                  <c:pt idx="4">
                    <c:v>Dealing with an individual in crisis</c:v>
                  </c:pt>
                </c:lvl>
              </c:multiLvlStrCache>
            </c:multiLvlStrRef>
          </c:cat>
          <c:val>
            <c:numRef>
              <c:f>'2.1'!$B$5:$I$5</c:f>
              <c:numCache>
                <c:formatCode>0%</c:formatCode>
                <c:ptCount val="8"/>
                <c:pt idx="0">
                  <c:v>0.88</c:v>
                </c:pt>
                <c:pt idx="1">
                  <c:v>0.84</c:v>
                </c:pt>
                <c:pt idx="2">
                  <c:v>0.85</c:v>
                </c:pt>
                <c:pt idx="3">
                  <c:v>0.95</c:v>
                </c:pt>
                <c:pt idx="4">
                  <c:v>0.99</c:v>
                </c:pt>
                <c:pt idx="5">
                  <c:v>0.99</c:v>
                </c:pt>
                <c:pt idx="6">
                  <c:v>0.9</c:v>
                </c:pt>
                <c:pt idx="7">
                  <c:v>0.95</c:v>
                </c:pt>
              </c:numCache>
            </c:numRef>
          </c:val>
          <c:extLst>
            <c:ext xmlns:c16="http://schemas.microsoft.com/office/drawing/2014/chart" uri="{C3380CC4-5D6E-409C-BE32-E72D297353CC}">
              <c16:uniqueId val="{00000013-F9F2-47F0-8F23-045B25C2834F}"/>
            </c:ext>
          </c:extLst>
        </c:ser>
        <c:dLbls>
          <c:dLblPos val="outEnd"/>
          <c:showLegendKey val="0"/>
          <c:showVal val="1"/>
          <c:showCatName val="0"/>
          <c:showSerName val="0"/>
          <c:showPercent val="0"/>
          <c:showBubbleSize val="0"/>
        </c:dLbls>
        <c:gapWidth val="219"/>
        <c:overlap val="-27"/>
        <c:axId val="397361216"/>
        <c:axId val="397361608"/>
      </c:barChart>
      <c:catAx>
        <c:axId val="39736121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97361608"/>
        <c:crosses val="autoZero"/>
        <c:auto val="1"/>
        <c:lblAlgn val="ctr"/>
        <c:lblOffset val="100"/>
        <c:noMultiLvlLbl val="0"/>
      </c:catAx>
      <c:valAx>
        <c:axId val="39736160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97361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FFFFFF"/>
    </a:solidFill>
    <a:ln w="19050">
      <a:solidFill>
        <a:srgbClr val="CDD7D9"/>
      </a:solidFill>
    </a:ln>
    <a:effectLst>
      <a:outerShdw blurRad="50800" dist="38100" dir="5400000" algn="t" rotWithShape="0">
        <a:prstClr val="black">
          <a:alpha val="40000"/>
        </a:prstClr>
      </a:outerShdw>
    </a:effectLst>
  </c:spPr>
  <c:txPr>
    <a:bodyPr/>
    <a:lstStyle/>
    <a:p>
      <a:pPr>
        <a:defRPr>
          <a:solidFill>
            <a:sysClr val="windowText" lastClr="000000"/>
          </a:solidFill>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Percentage of Arlington County</a:t>
            </a:r>
          </a:p>
          <a:p>
            <a:pPr>
              <a:defRPr/>
            </a:pPr>
            <a:r>
              <a:rPr lang="en-US"/>
              <a:t>Patrol Officers Trained</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'2.2'!$A$2</c:f>
              <c:strCache>
                <c:ptCount val="1"/>
                <c:pt idx="0">
                  <c:v>Officers Trained</c:v>
                </c:pt>
              </c:strCache>
            </c:strRef>
          </c:tx>
          <c:spPr>
            <a:solidFill>
              <a:schemeClr val="accent1"/>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1-BD2F-4958-B22C-CBCA9ADD0728}"/>
              </c:ext>
            </c:extLst>
          </c:dPt>
          <c:dPt>
            <c:idx val="3"/>
            <c:invertIfNegative val="0"/>
            <c:bubble3D val="0"/>
            <c:spPr>
              <a:solidFill>
                <a:schemeClr val="accent1">
                  <a:alpha val="50000"/>
                </a:schemeClr>
              </a:solidFill>
              <a:ln>
                <a:noFill/>
              </a:ln>
              <a:effectLst/>
            </c:spPr>
            <c:extLst>
              <c:ext xmlns:c16="http://schemas.microsoft.com/office/drawing/2014/chart" uri="{C3380CC4-5D6E-409C-BE32-E72D297353CC}">
                <c16:uniqueId val="{00000003-BD2F-4958-B22C-CBCA9ADD0728}"/>
              </c:ext>
            </c:extLst>
          </c:dPt>
          <c:dLbls>
            <c:dLbl>
              <c:idx val="0"/>
              <c:tx>
                <c:rich>
                  <a:bodyPr/>
                  <a:lstStyle/>
                  <a:p>
                    <a:fld id="{8A0DEA9D-130B-4E80-80FA-11661FF574F6}" type="VALUE">
                      <a:rPr lang="en-US"/>
                      <a:pPr/>
                      <a:t>[VALUE]</a:t>
                    </a:fld>
                    <a:endParaRPr lang="en-US"/>
                  </a:p>
                  <a:p>
                    <a:r>
                      <a:rPr lang="en-US"/>
                      <a:t>84/201 officers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D2F-4958-B22C-CBCA9ADD0728}"/>
                </c:ext>
              </c:extLst>
            </c:dLbl>
            <c:dLbl>
              <c:idx val="1"/>
              <c:layout>
                <c:manualLayout>
                  <c:x val="-4.2437781360066642E-17"/>
                  <c:y val="2.3148148148148147E-2"/>
                </c:manualLayout>
              </c:layout>
              <c:tx>
                <c:rich>
                  <a:bodyPr/>
                  <a:lstStyle/>
                  <a:p>
                    <a:fld id="{6A402236-472A-44A3-8A48-3316DB50A743}" type="VALUE">
                      <a:rPr lang="en-US"/>
                      <a:pPr/>
                      <a:t>[VALUE]</a:t>
                    </a:fld>
                    <a:endParaRPr lang="en-US"/>
                  </a:p>
                  <a:p>
                    <a:r>
                      <a:rPr lang="en-US"/>
                      <a:t>101/183 officers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D2F-4958-B22C-CBCA9ADD0728}"/>
                </c:ext>
              </c:extLst>
            </c:dLbl>
            <c:dLbl>
              <c:idx val="2"/>
              <c:layout>
                <c:manualLayout>
                  <c:x val="0"/>
                  <c:y val="-1.8518518518518517E-2"/>
                </c:manualLayout>
              </c:layout>
              <c:tx>
                <c:rich>
                  <a:bodyPr/>
                  <a:lstStyle/>
                  <a:p>
                    <a:fld id="{BC59B6A4-819B-4507-995D-B90D23F6DE89}" type="VALUE">
                      <a:rPr lang="en-US"/>
                      <a:pPr/>
                      <a:t>[VALUE]</a:t>
                    </a:fld>
                    <a:endParaRPr lang="en-US"/>
                  </a:p>
                  <a:p>
                    <a:r>
                      <a:rPr lang="en-US"/>
                      <a:t>124/195 officers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D2F-4958-B22C-CBCA9ADD0728}"/>
                </c:ext>
              </c:extLst>
            </c:dLbl>
            <c:dLbl>
              <c:idx val="3"/>
              <c:tx>
                <c:rich>
                  <a:bodyPr/>
                  <a:lstStyle/>
                  <a:p>
                    <a:fld id="{CE29606A-A622-482A-8F09-94E2BFAFC2A1}" type="VALUE">
                      <a:rPr lang="en-US"/>
                      <a:pPr/>
                      <a:t>[VALUE]</a:t>
                    </a:fld>
                    <a:endParaRPr lang="en-US"/>
                  </a:p>
                  <a:p>
                    <a:r>
                      <a:rPr lang="en-US"/>
                      <a:t>150/195 officers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D2F-4958-B22C-CBCA9ADD07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'2.2'!$B$1:$E$1</c:f>
              <c:strCache>
                <c:ptCount val="4"/>
                <c:pt idx="0">
                  <c:v>FY 2014</c:v>
                </c:pt>
                <c:pt idx="1">
                  <c:v>FY 2015</c:v>
                </c:pt>
                <c:pt idx="2">
                  <c:v>FY 2016</c:v>
                </c:pt>
                <c:pt idx="3">
                  <c:v>FY 2017 (proj.)</c:v>
                </c:pt>
              </c:strCache>
            </c:strRef>
          </c:cat>
          <c:val>
            <c:numRef>
              <c:f>'2.2'!$B$2:$E$2</c:f>
              <c:numCache>
                <c:formatCode>0%</c:formatCode>
                <c:ptCount val="4"/>
                <c:pt idx="0">
                  <c:v>0.42</c:v>
                </c:pt>
                <c:pt idx="1">
                  <c:v>0.55000000000000004</c:v>
                </c:pt>
                <c:pt idx="2">
                  <c:v>0.64</c:v>
                </c:pt>
                <c:pt idx="3">
                  <c:v>0.77</c:v>
                </c:pt>
              </c:numCache>
            </c:numRef>
          </c:val>
          <c:extLst>
            <c:ext xmlns:c16="http://schemas.microsoft.com/office/drawing/2014/chart" uri="{C3380CC4-5D6E-409C-BE32-E72D297353CC}">
              <c16:uniqueId val="{00000006-BD2F-4958-B22C-CBCA9ADD0728}"/>
            </c:ext>
          </c:extLst>
        </c:ser>
        <c:dLbls>
          <c:dLblPos val="outEnd"/>
          <c:showLegendKey val="0"/>
          <c:showVal val="1"/>
          <c:showCatName val="0"/>
          <c:showSerName val="0"/>
          <c:showPercent val="0"/>
          <c:showBubbleSize val="0"/>
        </c:dLbls>
        <c:gapWidth val="219"/>
        <c:overlap val="-27"/>
        <c:axId val="396985712"/>
        <c:axId val="396982968"/>
      </c:barChart>
      <c:catAx>
        <c:axId val="39698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96982968"/>
        <c:crosses val="autoZero"/>
        <c:auto val="1"/>
        <c:lblAlgn val="ctr"/>
        <c:lblOffset val="100"/>
        <c:noMultiLvlLbl val="0"/>
      </c:catAx>
      <c:valAx>
        <c:axId val="3969829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96985712"/>
        <c:crosses val="autoZero"/>
        <c:crossBetween val="between"/>
      </c:valAx>
      <c:spPr>
        <a:noFill/>
        <a:ln>
          <a:noFill/>
        </a:ln>
        <a:effectLst/>
      </c:spPr>
    </c:plotArea>
    <c:plotVisOnly val="1"/>
    <c:dispBlanksAs val="gap"/>
    <c:showDLblsOverMax val="0"/>
  </c:chart>
  <c:spPr>
    <a:noFill/>
    <a:ln w="19050">
      <a:solidFill>
        <a:srgbClr val="CDD7D9"/>
      </a:solidFill>
    </a:ln>
    <a:effectLst>
      <a:outerShdw blurRad="50800" dist="38100" dir="5400000" algn="t" rotWithShape="0">
        <a:prstClr val="black">
          <a:alpha val="40000"/>
        </a:prstClr>
      </a:outerShdw>
    </a:effectLst>
  </c:spPr>
  <c:txPr>
    <a:bodyPr/>
    <a:lstStyle/>
    <a:p>
      <a:pPr>
        <a:defRPr>
          <a:solidFill>
            <a:sysClr val="windowText" lastClr="000000"/>
          </a:solidFill>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Average Hours Spent By Officers</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'3.2'!$B$1</c:f>
              <c:strCache>
                <c:ptCount val="1"/>
                <c:pt idx="0">
                  <c:v>Hours</c:v>
                </c:pt>
              </c:strCache>
            </c:strRef>
          </c:tx>
          <c:spPr>
            <a:solidFill>
              <a:schemeClr val="accent1"/>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1-2A66-40EB-8327-C38D6217DBBF}"/>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2A66-40EB-8327-C38D6217DBBF}"/>
              </c:ext>
            </c:extLst>
          </c:dPt>
          <c:dPt>
            <c:idx val="4"/>
            <c:invertIfNegative val="0"/>
            <c:bubble3D val="0"/>
            <c:spPr>
              <a:solidFill>
                <a:schemeClr val="accent1">
                  <a:alpha val="50000"/>
                </a:schemeClr>
              </a:solidFill>
              <a:ln>
                <a:noFill/>
              </a:ln>
              <a:effectLst/>
            </c:spPr>
            <c:extLst>
              <c:ext xmlns:c16="http://schemas.microsoft.com/office/drawing/2014/chart" uri="{C3380CC4-5D6E-409C-BE32-E72D297353CC}">
                <c16:uniqueId val="{00000005-2A66-40EB-8327-C38D6217DBB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'3.2'!$A$2:$A$6</c:f>
              <c:strCache>
                <c:ptCount val="5"/>
                <c:pt idx="0">
                  <c:v>Pre-Implementation
(Sept 2013)</c:v>
                </c:pt>
                <c:pt idx="1">
                  <c:v>Sept 2013-June 2014</c:v>
                </c:pt>
                <c:pt idx="2">
                  <c:v>FY 2015</c:v>
                </c:pt>
                <c:pt idx="3">
                  <c:v>FY 2016  </c:v>
                </c:pt>
                <c:pt idx="4">
                  <c:v>FY 2017 (proj.)</c:v>
                </c:pt>
              </c:strCache>
            </c:strRef>
          </c:cat>
          <c:val>
            <c:numRef>
              <c:f>'3.2'!$B$2:$B$6</c:f>
              <c:numCache>
                <c:formatCode>General</c:formatCode>
                <c:ptCount val="5"/>
                <c:pt idx="0">
                  <c:v>4.2300000000000004</c:v>
                </c:pt>
                <c:pt idx="1">
                  <c:v>2.0499999999999998</c:v>
                </c:pt>
                <c:pt idx="2">
                  <c:v>2.1800000000000002</c:v>
                </c:pt>
                <c:pt idx="3">
                  <c:v>2.13</c:v>
                </c:pt>
                <c:pt idx="4" formatCode="0.00">
                  <c:v>1.89</c:v>
                </c:pt>
              </c:numCache>
            </c:numRef>
          </c:val>
          <c:extLst>
            <c:ext xmlns:c16="http://schemas.microsoft.com/office/drawing/2014/chart" uri="{C3380CC4-5D6E-409C-BE32-E72D297353CC}">
              <c16:uniqueId val="{00000006-2A66-40EB-8327-C38D6217DBBF}"/>
            </c:ext>
          </c:extLst>
        </c:ser>
        <c:dLbls>
          <c:showLegendKey val="0"/>
          <c:showVal val="0"/>
          <c:showCatName val="0"/>
          <c:showSerName val="0"/>
          <c:showPercent val="0"/>
          <c:showBubbleSize val="0"/>
        </c:dLbls>
        <c:gapWidth val="219"/>
        <c:overlap val="-27"/>
        <c:axId val="396980224"/>
        <c:axId val="396981792"/>
      </c:barChart>
      <c:catAx>
        <c:axId val="39698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96981792"/>
        <c:crosses val="autoZero"/>
        <c:auto val="1"/>
        <c:lblAlgn val="ctr"/>
        <c:lblOffset val="100"/>
        <c:noMultiLvlLbl val="0"/>
      </c:catAx>
      <c:valAx>
        <c:axId val="39698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96980224"/>
        <c:crosses val="autoZero"/>
        <c:crossBetween val="between"/>
      </c:valAx>
      <c:spPr>
        <a:noFill/>
        <a:ln>
          <a:noFill/>
        </a:ln>
        <a:effectLst/>
      </c:spPr>
    </c:plotArea>
    <c:plotVisOnly val="1"/>
    <c:dispBlanksAs val="gap"/>
    <c:showDLblsOverMax val="0"/>
  </c:chart>
  <c:spPr>
    <a:solidFill>
      <a:srgbClr val="FFFFFF"/>
    </a:solidFill>
    <a:ln w="19050">
      <a:solidFill>
        <a:srgbClr val="CDD7D9"/>
      </a:solidFill>
    </a:ln>
    <a:effectLst>
      <a:outerShdw blurRad="50800" dist="38100" dir="5400000" algn="t" rotWithShape="0">
        <a:prstClr val="black">
          <a:alpha val="40000"/>
        </a:prstClr>
      </a:outerShdw>
    </a:effectLst>
  </c:spPr>
  <c:txPr>
    <a:bodyPr/>
    <a:lstStyle/>
    <a:p>
      <a:pPr>
        <a:defRPr>
          <a:solidFill>
            <a:sysClr val="windowText" lastClr="000000"/>
          </a:solidFill>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06-27T10:59:46.755" idx="1">
    <p:pos x="10" y="10"/>
    <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0.08212</cdr:x>
      <cdr:y>0.17359</cdr:y>
    </cdr:from>
    <cdr:to>
      <cdr:x>0.97669</cdr:x>
      <cdr:y>0.17359</cdr:y>
    </cdr:to>
    <cdr:cxnSp macro="">
      <cdr:nvCxnSpPr>
        <cdr:cNvPr id="3" name="Straight Connector 2">
          <a:extLst xmlns:a="http://schemas.openxmlformats.org/drawingml/2006/main">
            <a:ext uri="{FF2B5EF4-FFF2-40B4-BE49-F238E27FC236}">
              <a16:creationId xmlns:a16="http://schemas.microsoft.com/office/drawing/2014/main" id="{0C48C434-2F62-4289-A718-3FE1D54633C9}"/>
            </a:ext>
          </a:extLst>
        </cdr:cNvPr>
        <cdr:cNvCxnSpPr/>
      </cdr:nvCxnSpPr>
      <cdr:spPr>
        <a:xfrm xmlns:a="http://schemas.openxmlformats.org/drawingml/2006/main">
          <a:off x="368370" y="474537"/>
          <a:ext cx="4012719" cy="0"/>
        </a:xfrm>
        <a:prstGeom xmlns:a="http://schemas.openxmlformats.org/drawingml/2006/main" prst="line">
          <a:avLst/>
        </a:prstGeom>
        <a:ln xmlns:a="http://schemas.openxmlformats.org/drawingml/2006/main" w="12700">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0.85807</cdr:x>
      <cdr:y>0.08513</cdr:y>
    </cdr:from>
    <cdr:to>
      <cdr:x>0.98768</cdr:x>
      <cdr:y>0.35048</cdr:y>
    </cdr:to>
    <cdr:sp macro="" textlink="">
      <cdr:nvSpPr>
        <cdr:cNvPr id="4" name="TextBox 3"/>
        <cdr:cNvSpPr txBox="1"/>
      </cdr:nvSpPr>
      <cdr:spPr>
        <a:xfrm xmlns:a="http://schemas.openxmlformats.org/drawingml/2006/main">
          <a:off x="3855668" y="232711"/>
          <a:ext cx="582386" cy="725401"/>
        </a:xfrm>
        <a:prstGeom xmlns:a="http://schemas.openxmlformats.org/drawingml/2006/main" prst="rect">
          <a:avLst/>
        </a:prstGeom>
        <a:solidFill xmlns:a="http://schemas.openxmlformats.org/drawingml/2006/main">
          <a:schemeClr val="bg1"/>
        </a:solidFill>
        <a:ln xmlns:a="http://schemas.openxmlformats.org/drawingml/2006/main" w="12700">
          <a:solidFill>
            <a:srgbClr val="00B050"/>
          </a:solidFill>
        </a:ln>
      </cdr:spPr>
      <cdr:txBody>
        <a:bodyPr xmlns:a="http://schemas.openxmlformats.org/drawingml/2006/main" vertOverflow="clip" wrap="square" lIns="0" tIns="0" rIns="0" bIns="0" rtlCol="0" anchor="ctr"/>
        <a:lstStyle xmlns:a="http://schemas.openxmlformats.org/drawingml/2006/main"/>
        <a:p xmlns:a="http://schemas.openxmlformats.org/drawingml/2006/main">
          <a:pPr algn="ctr"/>
          <a:r>
            <a:rPr lang="en-US" sz="900"/>
            <a:t>Goal: 120</a:t>
          </a:r>
        </a:p>
        <a:p xmlns:a="http://schemas.openxmlformats.org/drawingml/2006/main">
          <a:pPr algn="ctr"/>
          <a:r>
            <a:rPr lang="en-US" sz="900"/>
            <a:t>brought</a:t>
          </a:r>
          <a:r>
            <a:rPr lang="en-US" sz="900" baseline="0"/>
            <a:t> to CIC</a:t>
          </a:r>
        </a:p>
        <a:p xmlns:a="http://schemas.openxmlformats.org/drawingml/2006/main">
          <a:pPr algn="ctr"/>
          <a:r>
            <a:rPr lang="en-US" sz="900" baseline="0"/>
            <a:t>in lieu of arrest</a:t>
          </a:r>
          <a:endParaRPr lang="en-US" sz="900"/>
        </a:p>
      </cdr:txBody>
    </cdr:sp>
  </cdr:relSizeAnchor>
</c:userShapes>
</file>

<file path=ppt/drawings/drawing2.xml><?xml version="1.0" encoding="utf-8"?>
<c:userShapes xmlns:c="http://schemas.openxmlformats.org/drawingml/2006/chart">
  <cdr:relSizeAnchor xmlns:cdr="http://schemas.openxmlformats.org/drawingml/2006/chartDrawing">
    <cdr:from>
      <cdr:x>0.07232</cdr:x>
      <cdr:y>0.25889</cdr:y>
    </cdr:from>
    <cdr:to>
      <cdr:x>0.97004</cdr:x>
      <cdr:y>0.26033</cdr:y>
    </cdr:to>
    <cdr:cxnSp macro="">
      <cdr:nvCxnSpPr>
        <cdr:cNvPr id="3" name="Straight Connector 2">
          <a:extLst xmlns:a="http://schemas.openxmlformats.org/drawingml/2006/main">
            <a:ext uri="{FF2B5EF4-FFF2-40B4-BE49-F238E27FC236}">
              <a16:creationId xmlns:a16="http://schemas.microsoft.com/office/drawing/2014/main" id="{4799548D-AC10-4744-B9AE-07E8D315A942}"/>
            </a:ext>
          </a:extLst>
        </cdr:cNvPr>
        <cdr:cNvCxnSpPr/>
      </cdr:nvCxnSpPr>
      <cdr:spPr>
        <a:xfrm xmlns:a="http://schemas.openxmlformats.org/drawingml/2006/main" flipV="1">
          <a:off x="414047" y="853384"/>
          <a:ext cx="5139591" cy="4747"/>
        </a:xfrm>
        <a:prstGeom xmlns:a="http://schemas.openxmlformats.org/drawingml/2006/main" prst="line">
          <a:avLst/>
        </a:prstGeom>
        <a:ln xmlns:a="http://schemas.openxmlformats.org/drawingml/2006/main">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0.1692</cdr:x>
      <cdr:y>0.16683</cdr:y>
    </cdr:from>
    <cdr:to>
      <cdr:x>0.24298</cdr:x>
      <cdr:y>0.3703</cdr:y>
    </cdr:to>
    <cdr:sp macro="" textlink="">
      <cdr:nvSpPr>
        <cdr:cNvPr id="5" name="TextBox 4"/>
        <cdr:cNvSpPr txBox="1"/>
      </cdr:nvSpPr>
      <cdr:spPr>
        <a:xfrm xmlns:a="http://schemas.openxmlformats.org/drawingml/2006/main">
          <a:off x="969218" y="550018"/>
          <a:ext cx="422654" cy="670837"/>
        </a:xfrm>
        <a:prstGeom xmlns:a="http://schemas.openxmlformats.org/drawingml/2006/main" prst="rect">
          <a:avLst/>
        </a:prstGeom>
        <a:solidFill xmlns:a="http://schemas.openxmlformats.org/drawingml/2006/main">
          <a:schemeClr val="bg1"/>
        </a:solidFill>
        <a:ln xmlns:a="http://schemas.openxmlformats.org/drawingml/2006/main" w="9525">
          <a:solidFill>
            <a:srgbClr val="00B050"/>
          </a:solidFill>
        </a:ln>
      </cdr:spPr>
      <cdr:txBody>
        <a:bodyPr xmlns:a="http://schemas.openxmlformats.org/drawingml/2006/main" vertOverflow="clip" wrap="square" lIns="0" tIns="0" rIns="0" bIns="0" rtlCol="0" anchor="ctr"/>
        <a:lstStyle xmlns:a="http://schemas.openxmlformats.org/drawingml/2006/main"/>
        <a:p xmlns:a="http://schemas.openxmlformats.org/drawingml/2006/main">
          <a:pPr algn="ctr"/>
          <a:r>
            <a:rPr lang="en-US" sz="900"/>
            <a:t>Goal After Training: 90%</a:t>
          </a:r>
        </a:p>
      </cdr:txBody>
    </cdr:sp>
  </cdr:relSizeAnchor>
</c:userShapes>
</file>

<file path=ppt/drawings/drawing3.xml><?xml version="1.0" encoding="utf-8"?>
<c:userShapes xmlns:c="http://schemas.openxmlformats.org/drawingml/2006/chart">
  <cdr:relSizeAnchor xmlns:cdr="http://schemas.openxmlformats.org/drawingml/2006/chartDrawing">
    <cdr:from>
      <cdr:x>0.09697</cdr:x>
      <cdr:y>0.44401</cdr:y>
    </cdr:from>
    <cdr:to>
      <cdr:x>0.96994</cdr:x>
      <cdr:y>0.44401</cdr:y>
    </cdr:to>
    <cdr:cxnSp macro="">
      <cdr:nvCxnSpPr>
        <cdr:cNvPr id="3" name="Straight Connector 2">
          <a:extLst xmlns:a="http://schemas.openxmlformats.org/drawingml/2006/main">
            <a:ext uri="{FF2B5EF4-FFF2-40B4-BE49-F238E27FC236}">
              <a16:creationId xmlns:a16="http://schemas.microsoft.com/office/drawing/2014/main" id="{2DF42FE4-AB1F-4EC1-BCCD-AD0266EE94AC}"/>
            </a:ext>
          </a:extLst>
        </cdr:cNvPr>
        <cdr:cNvCxnSpPr/>
      </cdr:nvCxnSpPr>
      <cdr:spPr>
        <a:xfrm xmlns:a="http://schemas.openxmlformats.org/drawingml/2006/main">
          <a:off x="441722" y="1218009"/>
          <a:ext cx="3976688" cy="0"/>
        </a:xfrm>
        <a:prstGeom xmlns:a="http://schemas.openxmlformats.org/drawingml/2006/main" prst="line">
          <a:avLst/>
        </a:prstGeom>
        <a:ln xmlns:a="http://schemas.openxmlformats.org/drawingml/2006/main">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0.1718</cdr:x>
      <cdr:y>0.41343</cdr:y>
    </cdr:from>
    <cdr:to>
      <cdr:x>0.2855</cdr:x>
      <cdr:y>0.46768</cdr:y>
    </cdr:to>
    <cdr:sp macro="" textlink="">
      <cdr:nvSpPr>
        <cdr:cNvPr id="4" name="TextBox 3"/>
        <cdr:cNvSpPr txBox="1"/>
      </cdr:nvSpPr>
      <cdr:spPr>
        <a:xfrm xmlns:a="http://schemas.openxmlformats.org/drawingml/2006/main">
          <a:off x="787097" y="1134125"/>
          <a:ext cx="520920" cy="148818"/>
        </a:xfrm>
        <a:prstGeom xmlns:a="http://schemas.openxmlformats.org/drawingml/2006/main" prst="rect">
          <a:avLst/>
        </a:prstGeom>
        <a:solidFill xmlns:a="http://schemas.openxmlformats.org/drawingml/2006/main">
          <a:schemeClr val="bg1"/>
        </a:solidFill>
        <a:ln xmlns:a="http://schemas.openxmlformats.org/drawingml/2006/main">
          <a:solidFill>
            <a:srgbClr val="00B050"/>
          </a:solidFill>
        </a:ln>
      </cdr:spPr>
      <cdr:txBody>
        <a:bodyPr xmlns:a="http://schemas.openxmlformats.org/drawingml/2006/main" vertOverflow="clip" wrap="square" lIns="0" tIns="0" rIns="0" bIns="0" rtlCol="0"/>
        <a:lstStyle xmlns:a="http://schemas.openxmlformats.org/drawingml/2006/main"/>
        <a:p xmlns:a="http://schemas.openxmlformats.org/drawingml/2006/main">
          <a:pPr algn="ctr"/>
          <a:r>
            <a:rPr lang="en-US" sz="900"/>
            <a:t>Goal:</a:t>
          </a:r>
          <a:r>
            <a:rPr lang="en-US" sz="900" baseline="0"/>
            <a:t> 70%</a:t>
          </a:r>
          <a:endParaRPr lang="en-US" sz="900"/>
        </a:p>
      </cdr:txBody>
    </cdr:sp>
  </cdr:relSizeAnchor>
</c:userShapes>
</file>

<file path=ppt/drawings/drawing4.xml><?xml version="1.0" encoding="utf-8"?>
<c:userShapes xmlns:c="http://schemas.openxmlformats.org/drawingml/2006/chart">
  <cdr:relSizeAnchor xmlns:cdr="http://schemas.openxmlformats.org/drawingml/2006/chartDrawing">
    <cdr:from>
      <cdr:x>0.04589</cdr:x>
      <cdr:y>0.60438</cdr:y>
    </cdr:from>
    <cdr:to>
      <cdr:x>0.97578</cdr:x>
      <cdr:y>0.60438</cdr:y>
    </cdr:to>
    <cdr:cxnSp macro="">
      <cdr:nvCxnSpPr>
        <cdr:cNvPr id="3" name="Straight Connector 2">
          <a:extLst xmlns:a="http://schemas.openxmlformats.org/drawingml/2006/main">
            <a:ext uri="{FF2B5EF4-FFF2-40B4-BE49-F238E27FC236}">
              <a16:creationId xmlns:a16="http://schemas.microsoft.com/office/drawing/2014/main" id="{BCF16E28-8DBC-4285-BB65-EC15286E7B15}"/>
            </a:ext>
          </a:extLst>
        </cdr:cNvPr>
        <cdr:cNvCxnSpPr/>
      </cdr:nvCxnSpPr>
      <cdr:spPr>
        <a:xfrm xmlns:a="http://schemas.openxmlformats.org/drawingml/2006/main">
          <a:off x="252664" y="1295256"/>
          <a:ext cx="5119436" cy="0"/>
        </a:xfrm>
        <a:prstGeom xmlns:a="http://schemas.openxmlformats.org/drawingml/2006/main" prst="line">
          <a:avLst/>
        </a:prstGeom>
        <a:ln xmlns:a="http://schemas.openxmlformats.org/drawingml/2006/main" w="12700">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0.18794</cdr:x>
      <cdr:y>0.5303</cdr:y>
    </cdr:from>
    <cdr:to>
      <cdr:x>0.28192</cdr:x>
      <cdr:y>0.6793</cdr:y>
    </cdr:to>
    <cdr:sp macro="" textlink="">
      <cdr:nvSpPr>
        <cdr:cNvPr id="4" name="Rectangle 3"/>
        <cdr:cNvSpPr/>
      </cdr:nvSpPr>
      <cdr:spPr>
        <a:xfrm xmlns:a="http://schemas.openxmlformats.org/drawingml/2006/main">
          <a:off x="1034709" y="1136494"/>
          <a:ext cx="517365" cy="319328"/>
        </a:xfrm>
        <a:prstGeom xmlns:a="http://schemas.openxmlformats.org/drawingml/2006/main" prst="rect">
          <a:avLst/>
        </a:prstGeom>
        <a:ln xmlns:a="http://schemas.openxmlformats.org/drawingml/2006/main" w="12700">
          <a:solidFill>
            <a:srgbClr val="00B050"/>
          </a:solidFill>
        </a:ln>
      </cdr:spPr>
      <cdr:style>
        <a:lnRef xmlns:a="http://schemas.openxmlformats.org/drawingml/2006/main" idx="2">
          <a:schemeClr val="accent3"/>
        </a:lnRef>
        <a:fillRef xmlns:a="http://schemas.openxmlformats.org/drawingml/2006/main" idx="1">
          <a:schemeClr val="lt1"/>
        </a:fillRef>
        <a:effectRef xmlns:a="http://schemas.openxmlformats.org/drawingml/2006/main" idx="0">
          <a:schemeClr val="accent3"/>
        </a:effectRef>
        <a:fontRef xmlns:a="http://schemas.openxmlformats.org/drawingml/2006/main" idx="minor">
          <a:schemeClr val="dk1"/>
        </a:fontRef>
      </cdr:style>
      <cdr:txBody>
        <a:bodyPr xmlns:a="http://schemas.openxmlformats.org/drawingml/2006/main" vertOverflow="clip" lIns="0" tIns="0" rIns="0" bIns="0" anchor="ctr"/>
        <a:lstStyle xmlns:a="http://schemas.openxmlformats.org/drawingml/2006/main"/>
        <a:p xmlns:a="http://schemas.openxmlformats.org/drawingml/2006/main">
          <a:pPr algn="ctr"/>
          <a:r>
            <a:rPr lang="en-US" sz="900"/>
            <a:t>Goal: 1.75</a:t>
          </a:r>
          <a:r>
            <a:rPr lang="en-US" sz="900" baseline="0"/>
            <a:t> </a:t>
          </a:r>
          <a:r>
            <a:rPr lang="en-US" sz="900"/>
            <a:t>hours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758086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ncbi.nlm.nih.gov/pubmed/?term=Cohen%20S%5bAuthor%5d&amp;cauthor=true&amp;cauthor_uid=10625115" TargetMode="External"/><Relationship Id="rId3" Type="http://schemas.openxmlformats.org/officeDocument/2006/relationships/hyperlink" Target="http://europepmc.org/search;jsessionid=D2827CE681174CB72D9200D8224B349C?query=JOURNAL:%22J+Clin+Psychiatry%22&amp;page=1" TargetMode="External"/><Relationship Id="rId7" Type="http://schemas.openxmlformats.org/officeDocument/2006/relationships/hyperlink" Target="https://www.ncbi.nlm.nih.gov/pubmed/?term=Dragoni%20C%5bAuthor%5d&amp;cauthor=true&amp;cauthor_uid=10625115"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ncbi.nlm.nih.gov/pubmed/?term=Epifani%20M%5bAuthor%5d&amp;cauthor=true&amp;cauthor_uid=10625115" TargetMode="External"/><Relationship Id="rId5" Type="http://schemas.openxmlformats.org/officeDocument/2006/relationships/hyperlink" Target="https://www.ncbi.nlm.nih.gov/pubmed/?term=Ferrari%20R%5bAuthor%5d&amp;cauthor=true&amp;cauthor_uid=10625115" TargetMode="External"/><Relationship Id="rId4" Type="http://schemas.openxmlformats.org/officeDocument/2006/relationships/hyperlink" Target="https://www.ncbi.nlm.nih.gov/pubmed/?term=Grassi%20B%5bAuthor%5d&amp;cauthor=true&amp;cauthor_uid=10625115" TargetMode="External"/><Relationship Id="rId9" Type="http://schemas.openxmlformats.org/officeDocument/2006/relationships/hyperlink" Target="https://www.ncbi.nlm.nih.gov/pubmed/?term=Scarone%20S%5bAuthor%5d&amp;cauthor=true&amp;cauthor_uid=10625115"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rtl="0">
              <a:lnSpc>
                <a:spcPct val="80000"/>
              </a:lnSpc>
              <a:spcBef>
                <a:spcPts val="0"/>
              </a:spcBef>
              <a:spcAft>
                <a:spcPts val="0"/>
              </a:spcAft>
              <a:buClr>
                <a:schemeClr val="dk1"/>
              </a:buClr>
              <a:buSzPct val="98666"/>
              <a:buNone/>
            </a:pPr>
            <a:r>
              <a:rPr lang="en-US" sz="1200" b="1" i="0" u="none" strike="noStrike" cap="none" dirty="0">
                <a:solidFill>
                  <a:schemeClr val="dk1"/>
                </a:solidFill>
                <a:latin typeface="Calibri"/>
                <a:ea typeface="Calibri"/>
                <a:cs typeface="Calibri"/>
                <a:sym typeface="Calibri"/>
              </a:rPr>
              <a:t>Would be challenging and time-consuming to create a Colorado-specific purchasing cooperative.</a:t>
            </a:r>
          </a:p>
          <a:p>
            <a:pPr marL="0" marR="0" lvl="0" indent="0" algn="l" rtl="0">
              <a:lnSpc>
                <a:spcPct val="80000"/>
              </a:lnSpc>
              <a:spcBef>
                <a:spcPts val="0"/>
              </a:spcBef>
              <a:spcAft>
                <a:spcPts val="0"/>
              </a:spcAft>
              <a:buClr>
                <a:schemeClr val="dk1"/>
              </a:buClr>
              <a:buSzPct val="98666"/>
              <a:buNone/>
            </a:pPr>
            <a:r>
              <a:rPr lang="en-US" sz="1200" b="1" i="0" u="none" strike="noStrike" cap="none" dirty="0">
                <a:solidFill>
                  <a:schemeClr val="dk1"/>
                </a:solidFill>
                <a:latin typeface="Calibri"/>
                <a:ea typeface="Calibri"/>
                <a:cs typeface="Calibri"/>
                <a:sym typeface="Calibri"/>
              </a:rPr>
              <a:t>What about joining another state’s cooperative?</a:t>
            </a:r>
          </a:p>
          <a:p>
            <a:pPr marL="0" marR="0" lvl="0" indent="0" algn="l" rtl="0">
              <a:lnSpc>
                <a:spcPct val="80000"/>
              </a:lnSpc>
              <a:spcBef>
                <a:spcPts val="0"/>
              </a:spcBef>
              <a:spcAft>
                <a:spcPts val="0"/>
              </a:spcAft>
              <a:buClr>
                <a:schemeClr val="dk1"/>
              </a:buClr>
              <a:buSzPct val="98666"/>
              <a:buNone/>
            </a:pPr>
            <a:r>
              <a:rPr lang="en-US" sz="1200" b="1" i="0" u="none" strike="noStrike" cap="none" dirty="0">
                <a:solidFill>
                  <a:schemeClr val="dk1"/>
                </a:solidFill>
                <a:latin typeface="Calibri"/>
                <a:ea typeface="Calibri"/>
                <a:cs typeface="Calibri"/>
                <a:sym typeface="Calibri"/>
              </a:rPr>
              <a:t>Counties,</a:t>
            </a:r>
            <a:r>
              <a:rPr lang="en-US" sz="1200" b="1" i="0" u="none" strike="noStrike" cap="none" baseline="0" dirty="0">
                <a:solidFill>
                  <a:schemeClr val="dk1"/>
                </a:solidFill>
                <a:latin typeface="Calibri"/>
                <a:ea typeface="Calibri"/>
                <a:cs typeface="Calibri"/>
                <a:sym typeface="Calibri"/>
              </a:rPr>
              <a:t> Cities and school districts, colleges are all members of the CPV. So why not our jails?</a:t>
            </a:r>
            <a:endParaRPr lang="en-US" sz="1200" b="1" i="0" u="none" strike="noStrike" cap="none" dirty="0">
              <a:solidFill>
                <a:schemeClr val="dk1"/>
              </a:solidFill>
              <a:latin typeface="Calibri"/>
              <a:ea typeface="Calibri"/>
              <a:cs typeface="Calibri"/>
              <a:sym typeface="Calibri"/>
            </a:endParaRPr>
          </a:p>
          <a:p>
            <a:pPr lvl="0">
              <a:spcBef>
                <a:spcPts val="0"/>
              </a:spcBef>
              <a:buNone/>
            </a:pPr>
            <a:endParaRPr dirty="0"/>
          </a:p>
        </p:txBody>
      </p:sp>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Jails it’s the purchasing cooperative and competitive</a:t>
            </a:r>
            <a:r>
              <a:rPr lang="en-US" baseline="0" dirty="0"/>
              <a:t> pricing</a:t>
            </a:r>
          </a:p>
          <a:p>
            <a:r>
              <a:rPr lang="en-US" baseline="0" dirty="0"/>
              <a:t>For providers who receive state funds it’s a statutory requirement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6699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Participants:</a:t>
            </a:r>
            <a:r>
              <a:rPr lang="en-US" baseline="0" dirty="0"/>
              <a:t>  </a:t>
            </a:r>
          </a:p>
          <a:p>
            <a:pPr marL="171450" lvl="0" indent="-171450">
              <a:spcBef>
                <a:spcPts val="0"/>
              </a:spcBef>
              <a:buFont typeface="Arial" panose="020B0604020202020204" pitchFamily="34" charset="0"/>
              <a:buChar char="•"/>
            </a:pPr>
            <a:r>
              <a:rPr lang="en-US" baseline="0" dirty="0"/>
              <a:t>CMO of state Medicaid and the Department of Human Services,  </a:t>
            </a:r>
          </a:p>
          <a:p>
            <a:pPr marL="171450" lvl="0" indent="-171450">
              <a:spcBef>
                <a:spcPts val="0"/>
              </a:spcBef>
              <a:buFont typeface="Arial" panose="020B0604020202020204" pitchFamily="34" charset="0"/>
              <a:buChar char="•"/>
            </a:pPr>
            <a:r>
              <a:rPr lang="en-US" baseline="0" dirty="0"/>
              <a:t>Chief of Psychiatry for DOC, </a:t>
            </a:r>
          </a:p>
          <a:p>
            <a:pPr marL="171450" lvl="0" indent="-171450">
              <a:spcBef>
                <a:spcPts val="0"/>
              </a:spcBef>
              <a:buFont typeface="Arial" panose="020B0604020202020204" pitchFamily="34" charset="0"/>
              <a:buChar char="•"/>
            </a:pPr>
            <a:r>
              <a:rPr lang="en-US" baseline="0" dirty="0"/>
              <a:t>Clinical Administrator for DYC, </a:t>
            </a:r>
          </a:p>
          <a:p>
            <a:pPr marL="171450" lvl="0" indent="-171450">
              <a:spcBef>
                <a:spcPts val="0"/>
              </a:spcBef>
              <a:buFont typeface="Arial" panose="020B0604020202020204" pitchFamily="34" charset="0"/>
              <a:buChar char="•"/>
            </a:pPr>
            <a:r>
              <a:rPr lang="en-US" baseline="0" dirty="0"/>
              <a:t>Pharmacy Director for state Medicaid, </a:t>
            </a:r>
          </a:p>
          <a:p>
            <a:pPr marL="171450" lvl="0" indent="-171450">
              <a:spcBef>
                <a:spcPts val="0"/>
              </a:spcBef>
              <a:buFont typeface="Arial" panose="020B0604020202020204" pitchFamily="34" charset="0"/>
              <a:buChar char="•"/>
            </a:pPr>
            <a:r>
              <a:rPr lang="en-US" baseline="0" dirty="0"/>
              <a:t>representatives from county jails and the Department of Public Safety</a:t>
            </a:r>
          </a:p>
          <a:p>
            <a:pPr marL="171450" lvl="0" indent="-171450">
              <a:spcBef>
                <a:spcPts val="0"/>
              </a:spcBef>
              <a:buFont typeface="Arial" panose="020B0604020202020204" pitchFamily="34" charset="0"/>
              <a:buChar char="•"/>
            </a:pPr>
            <a:r>
              <a:rPr lang="en-US" baseline="0" dirty="0"/>
              <a:t>Persons with lived experience</a:t>
            </a:r>
            <a:endParaRPr dirty="0"/>
          </a:p>
        </p:txBody>
      </p:sp>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Process began in early 2015. The Medication Consistency Workgroup of the Behavioral Health Transformation Council spearheaded this effort under the leadership and direction of Regina </a:t>
            </a:r>
            <a:r>
              <a:rPr lang="en-US" baseline="0" dirty="0" err="1"/>
              <a:t>Huerter</a:t>
            </a:r>
            <a:r>
              <a:rPr lang="en-US"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data sharing elements were the result of work done by the Legislative Oversight Committee of the Task Force on Mental Illness and the Criminal Justice System.</a:t>
            </a:r>
            <a:endParaRPr lang="en-US" dirty="0"/>
          </a:p>
          <a:p>
            <a:pPr lvl="0">
              <a:spcBef>
                <a:spcPts val="0"/>
              </a:spcBef>
              <a:buNone/>
            </a:pPr>
            <a:endParaRPr dirty="0"/>
          </a:p>
        </p:txBody>
      </p:sp>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171450" lvl="0" indent="-171450">
              <a:spcBef>
                <a:spcPts val="0"/>
              </a:spcBef>
              <a:buFont typeface="Arial" panose="020B0604020202020204" pitchFamily="34" charset="0"/>
              <a:buChar char="•"/>
            </a:pPr>
            <a:r>
              <a:rPr lang="en-US" dirty="0"/>
              <a:t>Office of Information Technology submitted a proposal</a:t>
            </a:r>
            <a:r>
              <a:rPr lang="en-US" baseline="0" dirty="0"/>
              <a:t> that the Data Sharing element would cost $3M in FY2017-18 and $1.5M annually thereafter to create a centralized, secure database.</a:t>
            </a:r>
          </a:p>
          <a:p>
            <a:pPr lvl="0">
              <a:spcBef>
                <a:spcPts val="0"/>
              </a:spcBef>
              <a:buNone/>
            </a:pPr>
            <a:endParaRPr dirty="0"/>
          </a:p>
        </p:txBody>
      </p:sp>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Amended</a:t>
            </a:r>
            <a:r>
              <a:rPr lang="en-US" sz="1200" baseline="0" dirty="0"/>
              <a:t> 2</a:t>
            </a:r>
            <a:r>
              <a:rPr lang="en-US" sz="1200" baseline="30000" dirty="0"/>
              <a:t>nd</a:t>
            </a:r>
            <a:r>
              <a:rPr lang="en-US" sz="1200" baseline="0" dirty="0"/>
              <a:t> Senate reading: </a:t>
            </a:r>
            <a:r>
              <a:rPr lang="en-US" sz="1200" dirty="0"/>
              <a:t>Engrossed to implement by 9/1/17 and remove the data-sharing database requirement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Amended 3</a:t>
            </a:r>
            <a:r>
              <a:rPr lang="en-US" sz="1200" baseline="30000" dirty="0"/>
              <a:t>rd</a:t>
            </a:r>
            <a:r>
              <a:rPr lang="en-US" sz="1200" dirty="0"/>
              <a:t> Senate Reading Re-engrossed to implement by 12/1/17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2</a:t>
            </a:r>
            <a:r>
              <a:rPr lang="en-US" sz="1200" baseline="30000" dirty="0"/>
              <a:t>nd</a:t>
            </a:r>
            <a:r>
              <a:rPr lang="en-US" sz="1200" dirty="0"/>
              <a:t> House Reading: Revised to reduce the fiscal note from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3</a:t>
            </a:r>
            <a:r>
              <a:rPr lang="en-US" sz="1200" baseline="30000" dirty="0"/>
              <a:t>rd</a:t>
            </a:r>
            <a:r>
              <a:rPr lang="en-US" sz="1200" dirty="0"/>
              <a:t> House Reading:</a:t>
            </a:r>
            <a:r>
              <a:rPr lang="en-US" sz="1200" baseline="0" dirty="0"/>
              <a:t> </a:t>
            </a:r>
            <a:r>
              <a:rPr lang="en-US" sz="1200" dirty="0"/>
              <a:t>Re-revised to compel</a:t>
            </a:r>
            <a:r>
              <a:rPr lang="en-US" sz="1200" baseline="0" dirty="0"/>
              <a:t> the Exec Branch to request the funds necessary for the program in its future budget.</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077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2</a:t>
            </a:r>
            <a:r>
              <a:rPr lang="en-US" sz="1200" baseline="30000" dirty="0"/>
              <a:t>nd</a:t>
            </a:r>
            <a:r>
              <a:rPr lang="en-US" sz="1200" dirty="0"/>
              <a:t> House Reading: Revised to reduce the fiscal note from </a:t>
            </a:r>
            <a:r>
              <a:rPr lang="en-US" sz="1200" dirty="0" err="1"/>
              <a:t>approx</a:t>
            </a:r>
            <a:r>
              <a:rPr lang="en-US" sz="1200" dirty="0"/>
              <a:t> $125K</a:t>
            </a:r>
            <a:r>
              <a:rPr lang="en-US" sz="1200" baseline="0" dirty="0"/>
              <a:t> to $26K</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3</a:t>
            </a:r>
            <a:r>
              <a:rPr lang="en-US" sz="1200" baseline="30000" dirty="0"/>
              <a:t>rd</a:t>
            </a:r>
            <a:r>
              <a:rPr lang="en-US" sz="1200" dirty="0"/>
              <a:t> House Reading:</a:t>
            </a:r>
            <a:r>
              <a:rPr lang="en-US" sz="1200" baseline="0" dirty="0"/>
              <a:t> </a:t>
            </a:r>
            <a:r>
              <a:rPr lang="en-US" sz="1200" dirty="0"/>
              <a:t>Re-revised to compel</a:t>
            </a:r>
            <a:r>
              <a:rPr lang="en-US" sz="1200" baseline="0" dirty="0"/>
              <a:t> the Exec Branch to request the funds necessary for the program in its future budget.</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077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7206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Capt. Berke and I have worked in Arlington for 30 years and we have been part of a long history of collaboration</a:t>
            </a:r>
            <a:r>
              <a:rPr lang="en-US" baseline="0" dirty="0"/>
              <a:t> between law enforcement and mental health staff. The collaboration began with Emergency Therapists doing ride </a:t>
            </a:r>
            <a:r>
              <a:rPr lang="en-US" baseline="0" dirty="0" err="1"/>
              <a:t>alongs</a:t>
            </a:r>
            <a:r>
              <a:rPr lang="en-US" baseline="0" dirty="0"/>
              <a:t> during their shifts with police, attending roll call regularly to get to know the officers, and working side by side during assessments and other interventions. </a:t>
            </a:r>
          </a:p>
          <a:p>
            <a:r>
              <a:rPr lang="en-US" baseline="0" dirty="0"/>
              <a:t>The police </a:t>
            </a:r>
            <a:r>
              <a:rPr lang="en-US" baseline="0" dirty="0" err="1"/>
              <a:t>dept</a:t>
            </a:r>
            <a:r>
              <a:rPr lang="en-US" baseline="0" dirty="0"/>
              <a:t> assigns a police captain to act as liaison to Emergency Services and this is hugely instrumental in troubleshooting around difficult cases and most importantly – giving feedback in real time, as cases are developing, to work through differences of opinion or differing approaches to mentally ill individuals.  Many years ago I would say, “we mental health people don’t tell you cops who to arrest, and you shouldn’t tell us how to assess… “ but with the advent of CIT training and jail diversion efforts, we now find that police have lots of opinions, many very valid, around assessment and mental health staff have much to say about who is arrested and why. .  So the tables have turned….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A5CC8-7983-444D-9539-3C09E1584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90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BRIAN: In 2003 we brought together a large group of mental health and criminal justice partners in order to look at the high numbers of mentally ill in our jail and criminal justice system. We knew these individuals were falling through the cracks and staying in jail exponentially longer than the non-mentally ill. We decided to form a MH CJ Review </a:t>
            </a:r>
            <a:r>
              <a:rPr lang="en-US" baseline="0" dirty="0" err="1"/>
              <a:t>Cmte</a:t>
            </a:r>
            <a:r>
              <a:rPr lang="en-US" baseline="0" dirty="0"/>
              <a:t> to look at the needs and gaps in services in our County and to begin the partnerships that would ultimately lead to improved services.  This </a:t>
            </a:r>
            <a:r>
              <a:rPr lang="en-US" baseline="0" dirty="0" err="1"/>
              <a:t>cmte</a:t>
            </a:r>
            <a:r>
              <a:rPr lang="en-US" baseline="0" dirty="0"/>
              <a:t> has now been meeting every month for 14 years.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F9E624-6D79-4583-9D24-480C17E28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14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The original</a:t>
            </a:r>
            <a:r>
              <a:rPr lang="en-US" baseline="0" dirty="0"/>
              <a:t> goals for the </a:t>
            </a:r>
            <a:r>
              <a:rPr lang="en-US" baseline="0" dirty="0" err="1"/>
              <a:t>cmte</a:t>
            </a:r>
            <a:r>
              <a:rPr lang="en-US" baseline="0" dirty="0"/>
              <a:t> were to review current systems and processes for serving justice-involved mentally ill. We knew it was equally important to look at why these individuals were being arrested as well as how they are being linked to services after incarceration.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477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We have a wide</a:t>
            </a:r>
            <a:r>
              <a:rPr lang="en-US" baseline="0" dirty="0"/>
              <a:t> array of staff and concerned citizens that join our </a:t>
            </a:r>
            <a:r>
              <a:rPr lang="en-US" baseline="0" dirty="0" err="1"/>
              <a:t>mtg</a:t>
            </a:r>
            <a:r>
              <a:rPr lang="en-US" baseline="0" dirty="0"/>
              <a:t> monthly. There is representation from the behavioral health side to include peer specialists, the law enforcement side, judicial system and community representation. People have continued to come every month which I think is due to the work that gets accomplished and the </a:t>
            </a:r>
            <a:r>
              <a:rPr lang="en-US" baseline="0" dirty="0" err="1"/>
              <a:t>oppty</a:t>
            </a:r>
            <a:r>
              <a:rPr lang="en-US" baseline="0" dirty="0"/>
              <a:t> to build relationships. There are many smaller, focused meetings that have splintered off to focus on areas such as Risk-Needs-Responsivity, specialty dockets, and bond diversion efforts.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474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These are some</a:t>
            </a:r>
            <a:r>
              <a:rPr lang="en-US" baseline="0" dirty="0"/>
              <a:t> of the major accomplishments over the 14 years: we received state funding for our jail diversion manager and jail discharge planner, we started CIT training in 2008, we received funding and started a Post-Booking Magistrate project in 2009,  we received grant funding for our CIT Coordinator which eventually became a permanent county position, we received funding to pay for security officers at our Crisis Intervention Center and local hospital, we began a Bond Diversion Project, and this past year we launched a Risk-Needs-Responsivity initiative which looks at best practices related to mentally ill offenders.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99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So---although Dr. Mark  </a:t>
            </a:r>
            <a:r>
              <a:rPr lang="en-US" dirty="0" err="1"/>
              <a:t>Munetz</a:t>
            </a:r>
            <a:r>
              <a:rPr lang="en-US" dirty="0"/>
              <a:t> and Dr. Patty Griffin</a:t>
            </a:r>
            <a:r>
              <a:rPr lang="en-US" baseline="0" dirty="0"/>
              <a:t> developed the </a:t>
            </a:r>
            <a:r>
              <a:rPr lang="en-US" baseline="0" dirty="0" err="1"/>
              <a:t>Seq</a:t>
            </a:r>
            <a:r>
              <a:rPr lang="en-US" baseline="0" dirty="0"/>
              <a:t> </a:t>
            </a:r>
            <a:r>
              <a:rPr lang="en-US" baseline="0" dirty="0" err="1"/>
              <a:t>Int</a:t>
            </a:r>
            <a:r>
              <a:rPr lang="en-US" baseline="0" dirty="0"/>
              <a:t> Model in 2006, we feel that in Arlington we were ahead of the curve in developing our version of the model starting in 2003.  As many of you many know, the </a:t>
            </a:r>
            <a:r>
              <a:rPr lang="en-US" baseline="0" dirty="0" err="1"/>
              <a:t>Seq</a:t>
            </a:r>
            <a:r>
              <a:rPr lang="en-US" baseline="0" dirty="0"/>
              <a:t> </a:t>
            </a:r>
            <a:r>
              <a:rPr lang="en-US" baseline="0" dirty="0" err="1"/>
              <a:t>Int</a:t>
            </a:r>
            <a:r>
              <a:rPr lang="en-US" baseline="0" dirty="0"/>
              <a:t> Model is a model of conceptualizing how mentally ill people interface with the criminal justice system across 5 intercepts from encounters with the police at the 1</a:t>
            </a:r>
            <a:r>
              <a:rPr lang="en-US" baseline="30000" dirty="0"/>
              <a:t>st</a:t>
            </a:r>
            <a:r>
              <a:rPr lang="en-US" baseline="0" dirty="0"/>
              <a:t> intercept to return to the community and working with probation on the 5</a:t>
            </a:r>
            <a:r>
              <a:rPr lang="en-US" baseline="30000" dirty="0"/>
              <a:t>th</a:t>
            </a:r>
            <a:r>
              <a:rPr lang="en-US" baseline="0" dirty="0"/>
              <a:t> intercept. The goal, as we show you our map, is to have strategies and programming at every intercept in an attempt to stop or slow the penetration of the mentally ill into the CJ system and ensure linkages as these individuals re-enter the community.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649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This is the </a:t>
            </a:r>
            <a:r>
              <a:rPr lang="en-US" dirty="0" err="1"/>
              <a:t>Seq</a:t>
            </a:r>
            <a:r>
              <a:rPr lang="en-US" dirty="0"/>
              <a:t> Inter Map for Arlington</a:t>
            </a:r>
            <a:r>
              <a:rPr lang="en-US" baseline="0" dirty="0"/>
              <a:t> and we will look at it more closely shortly. As you can see visually, there is a lot going on at the 1</a:t>
            </a:r>
            <a:r>
              <a:rPr lang="en-US" baseline="30000" dirty="0"/>
              <a:t>st</a:t>
            </a:r>
            <a:r>
              <a:rPr lang="en-US" baseline="0" dirty="0"/>
              <a:t> and 2</a:t>
            </a:r>
            <a:r>
              <a:rPr lang="en-US" baseline="30000" dirty="0"/>
              <a:t>nd</a:t>
            </a:r>
            <a:r>
              <a:rPr lang="en-US" baseline="0" dirty="0"/>
              <a:t> intercept because that is where we put our energy and focus in hopes of avoiding or lessening length of incarceration for the people we serve.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446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Very quickly, the first intercept</a:t>
            </a:r>
            <a:r>
              <a:rPr lang="en-US" baseline="0" dirty="0"/>
              <a:t> is related to law enforcement and emergency services and their interactions in the community with the mentally ill. The goal is to provide CIT training to officers to offer the means for safer encounters with the mentally ill and just as important, a location to bring these individuals in lieu of arrest which is our CIC. We offer a spectrum of crisis services with involuntary hospitalization being the last resort.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024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latin typeface="Calibri"/>
                <a:ea typeface="Calibri"/>
                <a:cs typeface="Calibri"/>
                <a:sym typeface="Calibri"/>
              </a:rPr>
              <a:t>Occurs irrespective of insurer, affects youth as well as adults, as well as those with an I/DD.</a:t>
            </a:r>
          </a:p>
          <a:p>
            <a:pPr lvl="0">
              <a:spcBef>
                <a:spcPts val="0"/>
              </a:spcBef>
              <a:buNone/>
            </a:pP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r>
              <a:rPr lang="en-US" baseline="0" dirty="0"/>
              <a:t> As mentioned earlier, much relationship building went into our development of CIT. The program was launched in 2008 with police recruits and then a decision was made to give these officers some time on the streets prior to CIT training. For the deputies, we train them right out of the academy given that they go to work in the jail and at any given time 16-35% of the inmates have mental health issues. At this time we have trained 479 people from a wide variety of law enforcement agencies in Arlington as well as security officers, medics and fire personnel. Our goal is to train all street officers and all deputy sheriffs working in our detention center.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856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This is the CIT curriculum for our 40 hour training. You</a:t>
            </a:r>
            <a:r>
              <a:rPr lang="en-US" baseline="0" dirty="0"/>
              <a:t> can see where it is underlined, some of the most interesting segments. These include the audio hallucination simulator, training on special populations to include children, adolescents, veterans and their challenges with PTSD and TBIs, and people with autism. We instruct participants on recovery and the role of peer specialists which is a very new concept for most officers. We also have families and officers share their experiences when they have encounters, positive or negative, with law enforcement. We do site visits to our clubhouse program, our local state psychiatric hospital and the mental health unit at our jail.</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686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part of what makes our</a:t>
            </a:r>
            <a:r>
              <a:rPr lang="en-US" baseline="0" dirty="0"/>
              <a:t> CIC unique is the co-location of several “front door” programs to include ES, jail diversion/forensic case mgmt., </a:t>
            </a:r>
            <a:r>
              <a:rPr lang="en-US" baseline="0" dirty="0" err="1"/>
              <a:t>dcpl</a:t>
            </a:r>
            <a:r>
              <a:rPr lang="en-US" baseline="0" dirty="0"/>
              <a:t>, homeless outreach, and intake services. Many staff are cross-trained to assist in ES. We operate 24/7/365 as required by state code and our staffing includes 2 full time certified peer recovery specialists. They are actively involved in all aspects of ES work with exception of clinical assessments and risk assessments. Their addition has made a huge difference in our programming.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820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Our process in Arlington is for police to call</a:t>
            </a:r>
            <a:r>
              <a:rPr lang="en-US" baseline="0" dirty="0"/>
              <a:t> ES staff from the field when they encounter a person having a behavioral health crisis. We decide together whether the person is best served at the CIC or if the person needs to go directly to the hospital. Our range of services includes phone triage and support, assessments and crisis intervention, OBCS (which is 23 hour bed essentially), we refer to residential crisis stab and we facilitate voluntary and </a:t>
            </a:r>
            <a:r>
              <a:rPr lang="en-US" baseline="0" dirty="0" err="1"/>
              <a:t>invol</a:t>
            </a:r>
            <a:r>
              <a:rPr lang="en-US" baseline="0" dirty="0"/>
              <a:t> hosp. we have 30 hours of prescriber time.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929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intercept two is primarily focused on our PBMP</a:t>
            </a:r>
            <a:r>
              <a:rPr lang="en-US" baseline="0" dirty="0"/>
              <a:t> and Bond Diversion project. These are both strategies for diverting people from jail and/or shortening their stay.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897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The</a:t>
            </a:r>
            <a:r>
              <a:rPr lang="en-US" baseline="0" dirty="0"/>
              <a:t> 3</a:t>
            </a:r>
            <a:r>
              <a:rPr lang="en-US" baseline="30000" dirty="0"/>
              <a:t>rd</a:t>
            </a:r>
            <a:r>
              <a:rPr lang="en-US" baseline="0" dirty="0"/>
              <a:t> intercept focuses on services within the jail. We provide groups, individual counseling, restoration to competency services, and crisis intervention.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058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THE 4</a:t>
            </a:r>
            <a:r>
              <a:rPr lang="en-US" baseline="30000" dirty="0"/>
              <a:t>TH</a:t>
            </a:r>
            <a:r>
              <a:rPr lang="en-US" dirty="0"/>
              <a:t> intercept</a:t>
            </a:r>
            <a:r>
              <a:rPr lang="en-US" baseline="0" dirty="0"/>
              <a:t> relates to preparation for re-entry into the community. We have a multi-agency re-entry </a:t>
            </a:r>
            <a:r>
              <a:rPr lang="en-US" baseline="0" dirty="0" err="1"/>
              <a:t>cmte</a:t>
            </a:r>
            <a:r>
              <a:rPr lang="en-US" baseline="0" dirty="0"/>
              <a:t> which looks at mentally ill inmates who are 90 days out from release and they begin to plan for these individuals. We also provide in-reach by our homeless team to begin to serve these people. Our Project Exodus is a program designed to focus on mentally ill offenders on probation. They are high risk for probation violations so we partner with the client and their POs to help the client understand the conditions of their probation and to help the POs to understand the mental health challenges of these clients and how that affects their status on probation.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543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5</a:t>
            </a:r>
            <a:r>
              <a:rPr lang="en-US" baseline="30000" dirty="0"/>
              <a:t>th</a:t>
            </a:r>
            <a:r>
              <a:rPr lang="en-US" dirty="0"/>
              <a:t> intercept is entry into community. This is where we provide clinical services and hope to keep our clients from recidivating.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162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We have noticed since the start of CIT and the PBMP, that</a:t>
            </a:r>
            <a:r>
              <a:rPr lang="en-US" baseline="0" dirty="0"/>
              <a:t> there are steadily growing numbers of people being brought to our CIC in </a:t>
            </a:r>
            <a:r>
              <a:rPr lang="en-US" baseline="0" dirty="0" err="1"/>
              <a:t>leiu</a:t>
            </a:r>
            <a:r>
              <a:rPr lang="en-US" baseline="0" dirty="0"/>
              <a:t> of arrest. We certainly haven’t stemmed the tide of arrests but we are making good progress. We do have a process in place where we do an “autopsy,” so to speak, of any arrests of SMI people to look at whether the arresting </a:t>
            </a:r>
            <a:r>
              <a:rPr lang="en-US" baseline="0" dirty="0" err="1"/>
              <a:t>ofcr</a:t>
            </a:r>
            <a:r>
              <a:rPr lang="en-US" baseline="0" dirty="0"/>
              <a:t> was CIT trained, was the individual symptomatic when arrested, did the magistrate note any </a:t>
            </a:r>
            <a:r>
              <a:rPr lang="en-US" baseline="0" dirty="0" err="1"/>
              <a:t>mh</a:t>
            </a:r>
            <a:r>
              <a:rPr lang="en-US" baseline="0" dirty="0"/>
              <a:t> issues, and are there training needs to address.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927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r>
              <a:rPr lang="en-US" baseline="0" dirty="0"/>
              <a:t> This is data on the number of Arlington County officers trained and their confidence level in dealing with people in crisis after receiving CIT </a:t>
            </a:r>
            <a:r>
              <a:rPr lang="en-US" baseline="0" dirty="0" err="1"/>
              <a:t>trng</a:t>
            </a:r>
            <a:r>
              <a:rPr lang="en-US" baseline="0" dirty="0"/>
              <a:t>. We have trained over 64% of our patrol officers. Our officers are extremely satisfied with the training and definitely feel they are more confident with their knowledge of mental health issues after CIT </a:t>
            </a:r>
            <a:r>
              <a:rPr lang="en-US" baseline="0" dirty="0" err="1"/>
              <a:t>trng</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331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00" name="Shape 10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(self-explanatory)</a:t>
            </a:r>
            <a:r>
              <a:rPr lang="en-US" baseline="0" dirty="0"/>
              <a:t> officers are saving hours by having the TOC process in place. This allows for a legal transfer of custody of a mentally ill person from the officer who took them into custody to the CIT trained security officers at the CIC or at the hospital. This transfer process is available to our police, sheriff’s department and airport officers.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08C94-B330-4D4F-8E13-FB7D1269E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78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06" name="Shape 10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sng" strike="noStrike" cap="none" dirty="0" err="1">
                <a:solidFill>
                  <a:schemeClr val="hlink"/>
                </a:solidFill>
                <a:latin typeface="Calibri"/>
                <a:ea typeface="Calibri"/>
                <a:cs typeface="Calibri"/>
                <a:sym typeface="Calibri"/>
                <a:hlinkClick r:id="rId3"/>
              </a:rPr>
              <a:t>Ascher-Syanum</a:t>
            </a:r>
            <a:r>
              <a:rPr lang="en-US" sz="1200" b="0" i="0" u="sng" strike="noStrike" cap="none" dirty="0">
                <a:solidFill>
                  <a:schemeClr val="hlink"/>
                </a:solidFill>
                <a:latin typeface="Calibri"/>
                <a:ea typeface="Calibri"/>
                <a:cs typeface="Calibri"/>
                <a:sym typeface="Calibri"/>
                <a:hlinkClick r:id="rId3"/>
              </a:rPr>
              <a:t> H, </a:t>
            </a:r>
            <a:r>
              <a:rPr lang="en-US" sz="1200" b="0" i="0" u="sng" strike="noStrike" cap="none" dirty="0" err="1">
                <a:solidFill>
                  <a:schemeClr val="hlink"/>
                </a:solidFill>
                <a:latin typeface="Calibri"/>
                <a:ea typeface="Calibri"/>
                <a:cs typeface="Calibri"/>
                <a:sym typeface="Calibri"/>
                <a:hlinkClick r:id="rId3"/>
              </a:rPr>
              <a:t>Faries</a:t>
            </a:r>
            <a:r>
              <a:rPr lang="en-US" sz="1200" b="0" i="0" u="sng" strike="noStrike" cap="none" dirty="0">
                <a:solidFill>
                  <a:schemeClr val="hlink"/>
                </a:solidFill>
                <a:latin typeface="Calibri"/>
                <a:ea typeface="Calibri"/>
                <a:cs typeface="Calibri"/>
                <a:sym typeface="Calibri"/>
                <a:hlinkClick r:id="rId3"/>
              </a:rPr>
              <a:t> DE, Zhu B, et al. Medication adherence and long-term functional outcomes in the treatment of schizophrenia in usual </a:t>
            </a:r>
            <a:r>
              <a:rPr lang="en-US" sz="1200" b="0" i="0" u="sng" strike="noStrike" cap="none" dirty="0" err="1">
                <a:solidFill>
                  <a:schemeClr val="hlink"/>
                </a:solidFill>
                <a:latin typeface="Calibri"/>
                <a:ea typeface="Calibri"/>
                <a:cs typeface="Calibri"/>
                <a:sym typeface="Calibri"/>
                <a:hlinkClick r:id="rId3"/>
              </a:rPr>
              <a:t>careThe</a:t>
            </a:r>
            <a:r>
              <a:rPr lang="en-US" sz="1200" b="0" i="0" u="sng" strike="noStrike" cap="none" dirty="0">
                <a:solidFill>
                  <a:schemeClr val="hlink"/>
                </a:solidFill>
                <a:latin typeface="Calibri"/>
                <a:ea typeface="Calibri"/>
                <a:cs typeface="Calibri"/>
                <a:sym typeface="Calibri"/>
                <a:hlinkClick r:id="rId3"/>
              </a:rPr>
              <a:t> Journal of Clinical Psychiatry</a:t>
            </a:r>
            <a:r>
              <a:rPr lang="en-US" sz="1200" b="0" i="0" u="none" strike="noStrike" cap="none" dirty="0">
                <a:solidFill>
                  <a:schemeClr val="dk1"/>
                </a:solidFill>
                <a:latin typeface="Calibri"/>
                <a:ea typeface="Calibri"/>
                <a:cs typeface="Calibri"/>
                <a:sym typeface="Calibri"/>
              </a:rPr>
              <a:t> [2006, 67(3):453-460]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Non-adherence is associated with poorer functional outcomes, including greater risk of psychiatric hospitalizations, use of emergency psychiatric services, arrests, acts of aggression, poorer mental functioning and increased substance use</a:t>
            </a:r>
          </a:p>
          <a:p>
            <a:pPr marL="0" marR="0" lvl="0" indent="0" algn="l" rtl="0">
              <a:spcBef>
                <a:spcPts val="0"/>
              </a:spcBef>
              <a:buSzPct val="25000"/>
              <a:buNone/>
            </a:pPr>
            <a:endParaRPr sz="1200" b="0" i="1"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Copied directly from the MHA website:  Restrictive Formularies/Preferred Drug Lists</a:t>
            </a:r>
            <a:r>
              <a:rPr lang="en-US" sz="1200" b="0" i="0" u="none" strike="noStrike" cap="none" dirty="0">
                <a:solidFill>
                  <a:schemeClr val="dk1"/>
                </a:solidFill>
                <a:latin typeface="Calibri"/>
                <a:ea typeface="Calibri"/>
                <a:cs typeface="Calibri"/>
                <a:sym typeface="Calibri"/>
              </a:rPr>
              <a:t> </a:t>
            </a:r>
            <a:br>
              <a:rPr lang="en-US" sz="1200" b="0" i="0" u="none" strike="noStrike" cap="none" dirty="0">
                <a:solidFill>
                  <a:schemeClr val="dk1"/>
                </a:solidFill>
                <a:latin typeface="Calibri"/>
                <a:ea typeface="Calibri"/>
                <a:cs typeface="Calibri"/>
                <a:sym typeface="Calibri"/>
              </a:rPr>
            </a:b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In the early 1990s, states used drug formularies (lists of medications) to limit Medicaid beneficiaries' access to medications. Many of these formularies contained only one or two mental health medications and rarely did they include the newest or most effective drugs available. In 1992, federal guidelines made it illegal for states to impose such "closed formularies," requiring Medicaid programs to make available all Federal Drug Administration (FDA) approved medications to enrollees. </a:t>
            </a:r>
            <a:br>
              <a:rPr lang="en-US" sz="1200" b="0" i="0" u="none" strike="noStrike" cap="none" dirty="0">
                <a:solidFill>
                  <a:schemeClr val="dk1"/>
                </a:solidFill>
                <a:latin typeface="Calibri"/>
                <a:ea typeface="Calibri"/>
                <a:cs typeface="Calibri"/>
                <a:sym typeface="Calibri"/>
              </a:rPr>
            </a:b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Formularies are now called preferred drug lists (PDLs), but the term's definition remains unchanged; a PDL is a list of medications that consumers can access. A physician who wishes to prescribe medications that do not appear on the PDL (or formulary) must obtain prior authorization from the Medicaid agency (or its subcontractor) to allow the patient to obtain the drug medications through the Medicaid program. As a rule, a Pharmacy and Therapeutics Committee (P&amp;T) or another workgroup is responsible for developing the list of approved medications. Theoretically, Medicaid consumers have access to all FDA-approved medications, but in practice, program administrators can make it difficult for people to access this broad choice of drugs. The provider must prove that the medications in the PDL aren't effective or have intolerable side effects for the patient in order to justify their request for a non-PDL-listed drug. </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a:p>
            <a:r>
              <a:rPr lang="en-US" b="1" dirty="0"/>
              <a:t>Clozapine lacks previous clinical efficacy when restarted after a period of discontinuation: a case series.</a:t>
            </a:r>
          </a:p>
          <a:p>
            <a:r>
              <a:rPr lang="en-US" dirty="0" err="1">
                <a:hlinkClick r:id="rId4"/>
              </a:rPr>
              <a:t>Grassi</a:t>
            </a:r>
            <a:r>
              <a:rPr lang="en-US" dirty="0">
                <a:hlinkClick r:id="rId4"/>
              </a:rPr>
              <a:t> B</a:t>
            </a:r>
            <a:r>
              <a:rPr lang="en-US" baseline="30000" dirty="0"/>
              <a:t>1</a:t>
            </a:r>
            <a:r>
              <a:rPr lang="en-US" dirty="0"/>
              <a:t>, </a:t>
            </a:r>
            <a:r>
              <a:rPr lang="en-US" dirty="0">
                <a:hlinkClick r:id="rId5"/>
              </a:rPr>
              <a:t>Ferrari R</a:t>
            </a:r>
            <a:r>
              <a:rPr lang="en-US" dirty="0"/>
              <a:t>, </a:t>
            </a:r>
            <a:r>
              <a:rPr lang="en-US" dirty="0" err="1">
                <a:hlinkClick r:id="rId6"/>
              </a:rPr>
              <a:t>Epifani</a:t>
            </a:r>
            <a:r>
              <a:rPr lang="en-US" dirty="0">
                <a:hlinkClick r:id="rId6"/>
              </a:rPr>
              <a:t> M</a:t>
            </a:r>
            <a:r>
              <a:rPr lang="en-US" dirty="0"/>
              <a:t>, </a:t>
            </a:r>
            <a:r>
              <a:rPr lang="en-US" dirty="0" err="1">
                <a:hlinkClick r:id="rId7"/>
              </a:rPr>
              <a:t>Dragoni</a:t>
            </a:r>
            <a:r>
              <a:rPr lang="en-US" dirty="0">
                <a:hlinkClick r:id="rId7"/>
              </a:rPr>
              <a:t> C</a:t>
            </a:r>
            <a:r>
              <a:rPr lang="en-US" dirty="0"/>
              <a:t>, </a:t>
            </a:r>
            <a:r>
              <a:rPr lang="en-US" dirty="0">
                <a:hlinkClick r:id="rId8"/>
              </a:rPr>
              <a:t>Cohen S</a:t>
            </a:r>
            <a:r>
              <a:rPr lang="en-US" dirty="0"/>
              <a:t>, </a:t>
            </a:r>
            <a:r>
              <a:rPr lang="en-US" dirty="0" err="1">
                <a:hlinkClick r:id="rId9"/>
              </a:rPr>
              <a:t>Scarone</a:t>
            </a:r>
            <a:r>
              <a:rPr lang="en-US" dirty="0">
                <a:hlinkClick r:id="rId9"/>
              </a:rPr>
              <a:t> S</a:t>
            </a:r>
            <a:r>
              <a:rPr lang="en-US" dirty="0"/>
              <a:t>.</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32" name="Shape 13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38" name="Shape 13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1" y="2647950"/>
            <a:ext cx="514985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5" name="Freeform 4"/>
          <p:cNvSpPr/>
          <p:nvPr/>
        </p:nvSpPr>
        <p:spPr>
          <a:xfrm>
            <a:off x="-1587" y="-43920"/>
            <a:ext cx="9172584" cy="690191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67353"/>
              <a:gd name="connsiteY0" fmla="*/ 2007845 h 2007845"/>
              <a:gd name="connsiteX1" fmla="*/ 3367353 w 3367353"/>
              <a:gd name="connsiteY1" fmla="*/ 0 h 2007845"/>
              <a:gd name="connsiteX2" fmla="*/ 3352800 w 3367353"/>
              <a:gd name="connsiteY2" fmla="*/ 5214 h 2007845"/>
              <a:gd name="connsiteX3" fmla="*/ 3352800 w 3367353"/>
              <a:gd name="connsiteY3" fmla="*/ 2007845 h 2007845"/>
              <a:gd name="connsiteX4" fmla="*/ 0 w 3367353"/>
              <a:gd name="connsiteY4" fmla="*/ 2007845 h 2007845"/>
              <a:gd name="connsiteX0" fmla="*/ 0 w 3367353"/>
              <a:gd name="connsiteY0" fmla="*/ 2007845 h 2007845"/>
              <a:gd name="connsiteX1" fmla="*/ 3367353 w 3367353"/>
              <a:gd name="connsiteY1" fmla="*/ 0 h 2007845"/>
              <a:gd name="connsiteX2" fmla="*/ 3357456 w 3367353"/>
              <a:gd name="connsiteY2" fmla="*/ 605945 h 2007845"/>
              <a:gd name="connsiteX3" fmla="*/ 3352800 w 3367353"/>
              <a:gd name="connsiteY3" fmla="*/ 2007845 h 2007845"/>
              <a:gd name="connsiteX4" fmla="*/ 0 w 3367353"/>
              <a:gd name="connsiteY4" fmla="*/ 2007845 h 2007845"/>
              <a:gd name="connsiteX0" fmla="*/ 0 w 3362697"/>
              <a:gd name="connsiteY0" fmla="*/ 2015261 h 2015261"/>
              <a:gd name="connsiteX1" fmla="*/ 3362697 w 3362697"/>
              <a:gd name="connsiteY1" fmla="*/ 0 h 2015261"/>
              <a:gd name="connsiteX2" fmla="*/ 3357456 w 3362697"/>
              <a:gd name="connsiteY2" fmla="*/ 613361 h 2015261"/>
              <a:gd name="connsiteX3" fmla="*/ 3352800 w 3362697"/>
              <a:gd name="connsiteY3" fmla="*/ 2015261 h 2015261"/>
              <a:gd name="connsiteX4" fmla="*/ 0 w 3362697"/>
              <a:gd name="connsiteY4" fmla="*/ 2015261 h 201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697" h="2015261">
                <a:moveTo>
                  <a:pt x="0" y="2015261"/>
                </a:moveTo>
                <a:lnTo>
                  <a:pt x="3362697" y="0"/>
                </a:lnTo>
                <a:lnTo>
                  <a:pt x="3357456" y="613361"/>
                </a:lnTo>
                <a:lnTo>
                  <a:pt x="3352800" y="2015261"/>
                </a:lnTo>
                <a:lnTo>
                  <a:pt x="0" y="201526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2" name="Title 1"/>
          <p:cNvSpPr>
            <a:spLocks noGrp="1"/>
          </p:cNvSpPr>
          <p:nvPr>
            <p:ph type="ctrTitle"/>
          </p:nvPr>
        </p:nvSpPr>
        <p:spPr>
          <a:xfrm rot="19832859">
            <a:off x="1854777" y="1560053"/>
            <a:ext cx="5648623" cy="1204306"/>
          </a:xfrm>
        </p:spPr>
        <p:txBody>
          <a:bodyPr bIns="9144" anchor="b"/>
          <a:lstStyle>
            <a:lvl1pPr>
              <a:defRPr sz="2400"/>
            </a:lvl1pPr>
          </a:lstStyle>
          <a:p>
            <a:r>
              <a:rPr lang="en-US" dirty="0"/>
              <a:t>Click to edit Master title style</a:t>
            </a:r>
          </a:p>
        </p:txBody>
      </p:sp>
      <p:sp>
        <p:nvSpPr>
          <p:cNvPr id="3" name="Subtitle 2"/>
          <p:cNvSpPr>
            <a:spLocks noGrp="1"/>
          </p:cNvSpPr>
          <p:nvPr>
            <p:ph type="subTitle" idx="1"/>
          </p:nvPr>
        </p:nvSpPr>
        <p:spPr>
          <a:xfrm rot="19832859">
            <a:off x="2249941" y="2300577"/>
            <a:ext cx="6511131" cy="329259"/>
          </a:xfrm>
        </p:spPr>
        <p:txBody>
          <a:bodyPr tIns="9144">
            <a:normAutofit/>
          </a:bodyPr>
          <a:lstStyle>
            <a:lvl1pPr marL="0" indent="0" algn="l">
              <a:buNone/>
              <a:defRPr kumimoji="0" lang="en-US" sz="1050" b="0" i="0" u="none" strike="noStrike" kern="1200" cap="all" spc="300" normalizeH="0" baseline="0" noProof="0" dirty="0" smtClean="0">
                <a:ln>
                  <a:noFill/>
                </a:ln>
                <a:solidFill>
                  <a:schemeClr val="tx1"/>
                </a:solidFill>
                <a:effectLst/>
                <a:uLnTx/>
                <a:uFillTx/>
                <a:latin typeface="+mn-lt"/>
                <a:ea typeface="+mj-ea"/>
                <a:cs typeface="Tunga" pitchFamily="2"/>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US" dirty="0"/>
          </a:p>
        </p:txBody>
      </p:sp>
      <p:sp>
        <p:nvSpPr>
          <p:cNvPr id="6" name="Date Placeholder 3"/>
          <p:cNvSpPr>
            <a:spLocks noGrp="1"/>
          </p:cNvSpPr>
          <p:nvPr>
            <p:ph type="dt" sz="half" idx="10"/>
          </p:nvPr>
        </p:nvSpPr>
        <p:spPr>
          <a:xfrm rot="19856099">
            <a:off x="587186" y="5733546"/>
            <a:ext cx="2176462" cy="201613"/>
          </a:xfrm>
          <a:prstGeom prst="rect">
            <a:avLst/>
          </a:prstGeom>
        </p:spPr>
        <p:txBody>
          <a:bodyPr/>
          <a:lstStyle>
            <a:lvl1pPr>
              <a:defRPr>
                <a:solidFill>
                  <a:schemeClr val="bg1"/>
                </a:solidFill>
              </a:defRPr>
            </a:lvl1pPr>
          </a:lstStyle>
          <a:p>
            <a:endParaRPr lang="en-US" dirty="0"/>
          </a:p>
        </p:txBody>
      </p:sp>
      <p:sp>
        <p:nvSpPr>
          <p:cNvPr id="7"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fld id="{3067C288-E20D-4BB3-8C71-BD0FD75CD7C2}" type="slidenum">
              <a:rPr lang="en-US" smtClean="0"/>
              <a:t>‹#›</a:t>
            </a:fld>
            <a:endParaRPr lang="en-US"/>
          </a:p>
        </p:txBody>
      </p:sp>
    </p:spTree>
    <p:extLst>
      <p:ext uri="{BB962C8B-B14F-4D97-AF65-F5344CB8AC3E}">
        <p14:creationId xmlns:p14="http://schemas.microsoft.com/office/powerpoint/2010/main" val="3840755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a:ln/>
        </p:spPr>
        <p:txBody>
          <a:bodyPr/>
          <a:lstStyle>
            <a:lvl1pPr>
              <a:defRPr/>
            </a:lvl1pPr>
          </a:lstStyle>
          <a:p>
            <a:fld id="{3067C288-E20D-4BB3-8C71-BD0FD75CD7C2}" type="slidenum">
              <a:rPr lang="en-US" smtClean="0"/>
              <a:t>‹#›</a:t>
            </a:fld>
            <a:endParaRPr lang="en-US"/>
          </a:p>
        </p:txBody>
      </p:sp>
    </p:spTree>
    <p:extLst>
      <p:ext uri="{BB962C8B-B14F-4D97-AF65-F5344CB8AC3E}">
        <p14:creationId xmlns:p14="http://schemas.microsoft.com/office/powerpoint/2010/main" val="2546665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3067C288-E20D-4BB3-8C71-BD0FD75CD7C2}" type="slidenum">
              <a:rPr lang="en-US" smtClean="0"/>
              <a:t>‹#›</a:t>
            </a:fld>
            <a:endParaRPr lang="en-US"/>
          </a:p>
        </p:txBody>
      </p:sp>
    </p:spTree>
    <p:extLst>
      <p:ext uri="{BB962C8B-B14F-4D97-AF65-F5344CB8AC3E}">
        <p14:creationId xmlns:p14="http://schemas.microsoft.com/office/powerpoint/2010/main" val="179820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p:nvPr/>
        </p:nvSpPr>
        <p:spPr>
          <a:xfrm>
            <a:off x="-1588" y="-663"/>
            <a:ext cx="9145588" cy="6858663"/>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3004196 w 3352800"/>
              <a:gd name="connsiteY1" fmla="*/ 204918 h 2002631"/>
              <a:gd name="connsiteX2" fmla="*/ 3352800 w 3352800"/>
              <a:gd name="connsiteY2" fmla="*/ 0 h 2002631"/>
              <a:gd name="connsiteX3" fmla="*/ 3352800 w 3352800"/>
              <a:gd name="connsiteY3" fmla="*/ 2002631 h 2002631"/>
              <a:gd name="connsiteX4" fmla="*/ 0 w 3352800"/>
              <a:gd name="connsiteY4" fmla="*/ 2002631 h 2002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631">
                <a:moveTo>
                  <a:pt x="0" y="2002631"/>
                </a:moveTo>
                <a:lnTo>
                  <a:pt x="3004196" y="204918"/>
                </a:lnTo>
                <a:lnTo>
                  <a:pt x="3352800" y="0"/>
                </a:lnTo>
                <a:lnTo>
                  <a:pt x="3352800" y="2002631"/>
                </a:lnTo>
                <a:lnTo>
                  <a:pt x="0" y="200263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5" name="Right Triangle 4"/>
          <p:cNvSpPr/>
          <p:nvPr/>
        </p:nvSpPr>
        <p:spPr>
          <a:xfrm>
            <a:off x="1" y="2647950"/>
            <a:ext cx="484505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2" name="Title 1"/>
          <p:cNvSpPr>
            <a:spLocks noGrp="1"/>
          </p:cNvSpPr>
          <p:nvPr>
            <p:ph type="title"/>
          </p:nvPr>
        </p:nvSpPr>
        <p:spPr>
          <a:xfrm rot="19811570">
            <a:off x="2019554" y="1363035"/>
            <a:ext cx="5650992" cy="1207509"/>
          </a:xfrm>
        </p:spPr>
        <p:txBody>
          <a:bodyPr bIns="9144" anchor="b"/>
          <a:lstStyle>
            <a:lvl1pPr algn="l">
              <a:defRPr kumimoji="0" lang="en-US" sz="24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dirty="0"/>
              <a:t>Click to edit Master title style</a:t>
            </a:r>
          </a:p>
        </p:txBody>
      </p:sp>
      <p:sp>
        <p:nvSpPr>
          <p:cNvPr id="3" name="Text Placeholder 2"/>
          <p:cNvSpPr>
            <a:spLocks noGrp="1"/>
          </p:cNvSpPr>
          <p:nvPr>
            <p:ph type="body" idx="1"/>
          </p:nvPr>
        </p:nvSpPr>
        <p:spPr>
          <a:xfrm rot="19811570">
            <a:off x="2416307" y="2104600"/>
            <a:ext cx="6510528" cy="329184"/>
          </a:xfrm>
        </p:spPr>
        <p:txBody>
          <a:bodyPr>
            <a:normAutofit/>
          </a:bodyPr>
          <a:lstStyle>
            <a:lvl1pPr marL="0" indent="0">
              <a:buNone/>
              <a:defRPr kumimoji="0" lang="en-US" sz="1050" b="0" i="0" u="none" strike="noStrike" kern="1200" cap="all" spc="300" normalizeH="0" baseline="0" noProof="0" dirty="0" smtClean="0">
                <a:ln>
                  <a:noFill/>
                </a:ln>
                <a:solidFill>
                  <a:schemeClr val="tx1"/>
                </a:solidFill>
                <a:effectLst/>
                <a:uLnTx/>
                <a:uFillTx/>
                <a:latin typeface="+mn-lt"/>
                <a:ea typeface="+mj-ea"/>
                <a:cs typeface="Tunga" pitchFamily="2"/>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fld id="{3067C288-E20D-4BB3-8C71-BD0FD75CD7C2}" type="slidenum">
              <a:rPr lang="en-US" smtClean="0"/>
              <a:t>‹#›</a:t>
            </a:fld>
            <a:endParaRPr lang="en-US"/>
          </a:p>
        </p:txBody>
      </p:sp>
    </p:spTree>
    <p:extLst>
      <p:ext uri="{BB962C8B-B14F-4D97-AF65-F5344CB8AC3E}">
        <p14:creationId xmlns:p14="http://schemas.microsoft.com/office/powerpoint/2010/main" val="3640567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9" name="Freeform 8"/>
          <p:cNvSpPr/>
          <p:nvPr userDrawn="1"/>
        </p:nvSpPr>
        <p:spPr>
          <a:xfrm>
            <a:off x="-3175" y="6011333"/>
            <a:ext cx="3575050" cy="8466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10" name="Freeform 9"/>
          <p:cNvSpPr/>
          <p:nvPr userDrawn="1"/>
        </p:nvSpPr>
        <p:spPr>
          <a:xfrm>
            <a:off x="-1588" y="6011333"/>
            <a:ext cx="9145588" cy="84666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7" name="Footer Placeholder 4"/>
          <p:cNvSpPr>
            <a:spLocks noGrp="1"/>
          </p:cNvSpPr>
          <p:nvPr>
            <p:ph type="ftr" sz="quarter" idx="11"/>
          </p:nvPr>
        </p:nvSpPr>
        <p:spPr/>
        <p:txBody>
          <a:bodyPr/>
          <a:lstStyle>
            <a:lvl1pPr>
              <a:defRPr/>
            </a:lvl1pPr>
          </a:lstStyle>
          <a:p>
            <a:endParaRPr lang="en-US" dirty="0"/>
          </a:p>
        </p:txBody>
      </p:sp>
      <p:sp>
        <p:nvSpPr>
          <p:cNvPr id="8" name="Slide Number Placeholder 5"/>
          <p:cNvSpPr>
            <a:spLocks noGrp="1"/>
          </p:cNvSpPr>
          <p:nvPr>
            <p:ph type="sldNum" sz="quarter" idx="12"/>
          </p:nvPr>
        </p:nvSpPr>
        <p:spPr/>
        <p:txBody>
          <a:bodyPr/>
          <a:lstStyle>
            <a:lvl1pPr>
              <a:defRPr/>
            </a:lvl1pPr>
          </a:lstStyle>
          <a:p>
            <a:fld id="{3067C288-E20D-4BB3-8C71-BD0FD75CD7C2}" type="slidenum">
              <a:rPr lang="en-US" smtClean="0"/>
              <a:t>‹#›</a:t>
            </a:fld>
            <a:endParaRPr lang="en-US"/>
          </a:p>
        </p:txBody>
      </p:sp>
      <p:sp>
        <p:nvSpPr>
          <p:cNvPr id="11" name="Title 1"/>
          <p:cNvSpPr>
            <a:spLocks noGrp="1"/>
          </p:cNvSpPr>
          <p:nvPr>
            <p:ph type="title"/>
          </p:nvPr>
        </p:nvSpPr>
        <p:spPr>
          <a:xfrm>
            <a:off x="822326" y="365127"/>
            <a:ext cx="7521575" cy="549275"/>
          </a:xfrm>
        </p:spPr>
        <p:txBody>
          <a:bodyPr/>
          <a:lstStyle/>
          <a:p>
            <a:r>
              <a:rPr lang="en-US"/>
              <a:t>Click to edit Master title style</a:t>
            </a:r>
          </a:p>
        </p:txBody>
      </p:sp>
      <p:sp>
        <p:nvSpPr>
          <p:cNvPr id="12" name="Content Placeholder 2"/>
          <p:cNvSpPr>
            <a:spLocks noGrp="1"/>
          </p:cNvSpPr>
          <p:nvPr>
            <p:ph idx="1"/>
          </p:nvPr>
        </p:nvSpPr>
        <p:spPr>
          <a:xfrm>
            <a:off x="822326" y="1100138"/>
            <a:ext cx="7521575" cy="4612745"/>
          </a:xfrm>
        </p:spPr>
        <p:txBody>
          <a:bodyPr>
            <a:normAutofit/>
          </a:bodyPr>
          <a:lstStyle>
            <a:lvl1pPr>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7450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3067C288-E20D-4BB3-8C71-BD0FD75CD7C2}" type="slidenum">
              <a:rPr lang="en-US" smtClean="0"/>
              <a:t>‹#›</a:t>
            </a:fld>
            <a:endParaRPr lang="en-US"/>
          </a:p>
        </p:txBody>
      </p:sp>
    </p:spTree>
    <p:extLst>
      <p:ext uri="{BB962C8B-B14F-4D97-AF65-F5344CB8AC3E}">
        <p14:creationId xmlns:p14="http://schemas.microsoft.com/office/powerpoint/2010/main" val="2895716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050" b="0" kern="1200" cap="all" spc="300" baseline="0" dirty="0" smtClean="0">
                <a:solidFill>
                  <a:schemeClr val="tx1"/>
                </a:solidFill>
                <a:latin typeface="+mn-lt"/>
                <a:ea typeface="+mj-ea"/>
                <a:cs typeface="Tunga" pitchFamily="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050" b="0" kern="1200" cap="all" spc="300" baseline="0" dirty="0" smtClean="0">
                <a:solidFill>
                  <a:schemeClr val="tx1"/>
                </a:solidFill>
                <a:latin typeface="+mn-lt"/>
                <a:ea typeface="+mj-ea"/>
                <a:cs typeface="Tunga" pitchFamily="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a:ln/>
        </p:spPr>
        <p:txBody>
          <a:bodyPr/>
          <a:lstStyle>
            <a:lvl1pPr>
              <a:defRPr/>
            </a:lvl1pPr>
          </a:lstStyle>
          <a:p>
            <a:fld id="{3067C288-E20D-4BB3-8C71-BD0FD75CD7C2}" type="slidenum">
              <a:rPr lang="en-US" smtClean="0"/>
              <a:t>‹#›</a:t>
            </a:fld>
            <a:endParaRPr lang="en-US"/>
          </a:p>
        </p:txBody>
      </p:sp>
    </p:spTree>
    <p:extLst>
      <p:ext uri="{BB962C8B-B14F-4D97-AF65-F5344CB8AC3E}">
        <p14:creationId xmlns:p14="http://schemas.microsoft.com/office/powerpoint/2010/main" val="373159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C8B2A85-C2E2-457F-A948-6858207013DD}" type="slidenum">
              <a:rPr lang="en-US"/>
              <a:pPr>
                <a:defRPr/>
              </a:pPr>
              <a:t>‹#›</a:t>
            </a:fld>
            <a:endParaRPr lang="en-US"/>
          </a:p>
        </p:txBody>
      </p:sp>
    </p:spTree>
    <p:extLst>
      <p:ext uri="{BB962C8B-B14F-4D97-AF65-F5344CB8AC3E}">
        <p14:creationId xmlns:p14="http://schemas.microsoft.com/office/powerpoint/2010/main" val="33815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5000">
              <a:schemeClr val="bg2">
                <a:lumMod val="20000"/>
                <a:lumOff val="80000"/>
              </a:schemeClr>
            </a:gs>
            <a:gs pos="57000">
              <a:schemeClr val="accent5">
                <a:lumMod val="20000"/>
                <a:lumOff val="80000"/>
              </a:schemeClr>
            </a:gs>
            <a:gs pos="98000">
              <a:schemeClr val="bg1"/>
            </a:gs>
          </a:gsLst>
          <a:lin ang="5400000" scaled="0"/>
          <a:tileRect/>
        </a:gra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p:nvPr/>
        </p:nvSpPr>
        <p:spPr>
          <a:xfrm>
            <a:off x="-3174" y="5051427"/>
            <a:ext cx="3844925" cy="180657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 name="connsiteX0" fmla="*/ 2382 w 4175771"/>
              <a:gd name="connsiteY0" fmla="*/ 1807368 h 1807368"/>
              <a:gd name="connsiteX1" fmla="*/ 0 w 4175771"/>
              <a:gd name="connsiteY1" fmla="*/ 0 h 1807368"/>
              <a:gd name="connsiteX2" fmla="*/ 2045494 w 4175771"/>
              <a:gd name="connsiteY2" fmla="*/ 1 h 1807368"/>
              <a:gd name="connsiteX3" fmla="*/ 4175771 w 4175771"/>
              <a:gd name="connsiteY3" fmla="*/ 1798898 h 1807368"/>
              <a:gd name="connsiteX4" fmla="*/ 2382 w 4175771"/>
              <a:gd name="connsiteY4" fmla="*/ 1807368 h 1807368"/>
              <a:gd name="connsiteX0" fmla="*/ 2382 w 3833858"/>
              <a:gd name="connsiteY0" fmla="*/ 1807368 h 1807368"/>
              <a:gd name="connsiteX1" fmla="*/ 0 w 3833858"/>
              <a:gd name="connsiteY1" fmla="*/ 0 h 1807368"/>
              <a:gd name="connsiteX2" fmla="*/ 2045494 w 3833858"/>
              <a:gd name="connsiteY2" fmla="*/ 1 h 1807368"/>
              <a:gd name="connsiteX3" fmla="*/ 3833858 w 3833858"/>
              <a:gd name="connsiteY3" fmla="*/ 1807368 h 1807368"/>
              <a:gd name="connsiteX4" fmla="*/ 2382 w 3833858"/>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858" h="1807368">
                <a:moveTo>
                  <a:pt x="2382" y="1807368"/>
                </a:moveTo>
                <a:lnTo>
                  <a:pt x="0" y="0"/>
                </a:lnTo>
                <a:lnTo>
                  <a:pt x="2045494" y="1"/>
                </a:lnTo>
                <a:lnTo>
                  <a:pt x="3833858"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8" name="Freeform 7"/>
          <p:cNvSpPr/>
          <p:nvPr/>
        </p:nvSpPr>
        <p:spPr>
          <a:xfrm>
            <a:off x="-1588" y="5051427"/>
            <a:ext cx="9145588" cy="180657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2" name="Title Placeholder 1"/>
          <p:cNvSpPr>
            <a:spLocks noGrp="1"/>
          </p:cNvSpPr>
          <p:nvPr>
            <p:ph type="title"/>
          </p:nvPr>
        </p:nvSpPr>
        <p:spPr>
          <a:xfrm>
            <a:off x="822326" y="365127"/>
            <a:ext cx="7521575" cy="5492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822326" y="1100138"/>
            <a:ext cx="75215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517900" y="6284915"/>
            <a:ext cx="4724400" cy="274637"/>
          </a:xfrm>
          <a:prstGeom prst="rect">
            <a:avLst/>
          </a:prstGeom>
        </p:spPr>
        <p:txBody>
          <a:bodyPr vert="horz" lIns="91440" tIns="45720" rIns="91440" bIns="45720" rtlCol="0" anchor="ctr"/>
          <a:lstStyle>
            <a:lvl1pPr algn="r" fontAlgn="auto">
              <a:spcBef>
                <a:spcPts val="0"/>
              </a:spcBef>
              <a:spcAft>
                <a:spcPts val="0"/>
              </a:spcAft>
              <a:defRPr sz="750" cap="all" spc="150" baseline="0">
                <a:solidFill>
                  <a:srgbClr val="FFFFFF"/>
                </a:solidFill>
                <a:latin typeface="+mn-lt"/>
              </a:defRPr>
            </a:lvl1pPr>
          </a:lstStyle>
          <a:p>
            <a:endParaRPr lang="en-US"/>
          </a:p>
        </p:txBody>
      </p:sp>
      <p:sp>
        <p:nvSpPr>
          <p:cNvPr id="6" name="Slide Number Placeholder 5"/>
          <p:cNvSpPr>
            <a:spLocks noGrp="1"/>
          </p:cNvSpPr>
          <p:nvPr>
            <p:ph type="sldNum" sz="quarter" idx="4"/>
          </p:nvPr>
        </p:nvSpPr>
        <p:spPr>
          <a:xfrm>
            <a:off x="8401050" y="6170615"/>
            <a:ext cx="503238" cy="503237"/>
          </a:xfrm>
          <a:prstGeom prst="ellipse">
            <a:avLst/>
          </a:prstGeom>
          <a:ln w="19050">
            <a:solidFill>
              <a:srgbClr val="FFFFFF"/>
            </a:solidFill>
          </a:ln>
        </p:spPr>
        <p:txBody>
          <a:bodyPr vert="horz" wrap="square" lIns="9144" tIns="9144" rIns="9144" bIns="9144" numCol="1" anchor="ctr" anchorCtr="0" compatLnSpc="1">
            <a:prstTxWarp prst="textNoShape">
              <a:avLst/>
            </a:prstTxWarp>
            <a:normAutofit/>
          </a:bodyPr>
          <a:lstStyle>
            <a:lvl1pPr algn="ctr">
              <a:defRPr sz="1200">
                <a:solidFill>
                  <a:srgbClr val="FFFFFF"/>
                </a:solidFill>
              </a:defRPr>
            </a:lvl1pPr>
          </a:lstStyle>
          <a:p>
            <a:fld id="{3067C288-E20D-4BB3-8C71-BD0FD75CD7C2}" type="slidenum">
              <a:rPr lang="en-US" smtClean="0"/>
              <a:t>‹#›</a:t>
            </a:fld>
            <a:endParaRPr lang="en-US"/>
          </a:p>
        </p:txBody>
      </p:sp>
    </p:spTree>
    <p:extLst>
      <p:ext uri="{BB962C8B-B14F-4D97-AF65-F5344CB8AC3E}">
        <p14:creationId xmlns:p14="http://schemas.microsoft.com/office/powerpoint/2010/main" val="339068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rtl="0" eaLnBrk="1" fontAlgn="base" hangingPunct="1">
        <a:spcBef>
          <a:spcPct val="0"/>
        </a:spcBef>
        <a:spcAft>
          <a:spcPct val="0"/>
        </a:spcAft>
        <a:defRPr sz="2100" kern="1200" cap="all">
          <a:solidFill>
            <a:schemeClr val="tx1"/>
          </a:solidFill>
          <a:latin typeface="+mj-lt"/>
          <a:ea typeface="+mj-ea"/>
          <a:cs typeface="+mj-cs"/>
        </a:defRPr>
      </a:lvl1pPr>
      <a:lvl2pPr algn="l" rtl="0" eaLnBrk="1" fontAlgn="base" hangingPunct="1">
        <a:spcBef>
          <a:spcPct val="0"/>
        </a:spcBef>
        <a:spcAft>
          <a:spcPct val="0"/>
        </a:spcAft>
        <a:defRPr sz="2100">
          <a:solidFill>
            <a:schemeClr val="tx1"/>
          </a:solidFill>
          <a:latin typeface="Franklin Gothic Medium" pitchFamily="34" charset="0"/>
        </a:defRPr>
      </a:lvl2pPr>
      <a:lvl3pPr algn="l" rtl="0" eaLnBrk="1" fontAlgn="base" hangingPunct="1">
        <a:spcBef>
          <a:spcPct val="0"/>
        </a:spcBef>
        <a:spcAft>
          <a:spcPct val="0"/>
        </a:spcAft>
        <a:defRPr sz="2100">
          <a:solidFill>
            <a:schemeClr val="tx1"/>
          </a:solidFill>
          <a:latin typeface="Franklin Gothic Medium" pitchFamily="34" charset="0"/>
        </a:defRPr>
      </a:lvl3pPr>
      <a:lvl4pPr algn="l" rtl="0" eaLnBrk="1" fontAlgn="base" hangingPunct="1">
        <a:spcBef>
          <a:spcPct val="0"/>
        </a:spcBef>
        <a:spcAft>
          <a:spcPct val="0"/>
        </a:spcAft>
        <a:defRPr sz="2100">
          <a:solidFill>
            <a:schemeClr val="tx1"/>
          </a:solidFill>
          <a:latin typeface="Franklin Gothic Medium" pitchFamily="34" charset="0"/>
        </a:defRPr>
      </a:lvl4pPr>
      <a:lvl5pPr algn="l" rtl="0" eaLnBrk="1" fontAlgn="base" hangingPunct="1">
        <a:spcBef>
          <a:spcPct val="0"/>
        </a:spcBef>
        <a:spcAft>
          <a:spcPct val="0"/>
        </a:spcAft>
        <a:defRPr sz="2100">
          <a:solidFill>
            <a:schemeClr val="tx1"/>
          </a:solidFill>
          <a:latin typeface="Franklin Gothic Medium" pitchFamily="34" charset="0"/>
        </a:defRPr>
      </a:lvl5pPr>
      <a:lvl6pPr marL="342900" algn="l" rtl="0" eaLnBrk="1" fontAlgn="base" hangingPunct="1">
        <a:spcBef>
          <a:spcPct val="0"/>
        </a:spcBef>
        <a:spcAft>
          <a:spcPct val="0"/>
        </a:spcAft>
        <a:defRPr sz="2100">
          <a:solidFill>
            <a:schemeClr val="tx1"/>
          </a:solidFill>
          <a:latin typeface="Franklin Gothic Medium" pitchFamily="34" charset="0"/>
        </a:defRPr>
      </a:lvl6pPr>
      <a:lvl7pPr marL="685800" algn="l" rtl="0" eaLnBrk="1" fontAlgn="base" hangingPunct="1">
        <a:spcBef>
          <a:spcPct val="0"/>
        </a:spcBef>
        <a:spcAft>
          <a:spcPct val="0"/>
        </a:spcAft>
        <a:defRPr sz="2100">
          <a:solidFill>
            <a:schemeClr val="tx1"/>
          </a:solidFill>
          <a:latin typeface="Franklin Gothic Medium" pitchFamily="34" charset="0"/>
        </a:defRPr>
      </a:lvl7pPr>
      <a:lvl8pPr marL="1028700" algn="l" rtl="0" eaLnBrk="1" fontAlgn="base" hangingPunct="1">
        <a:spcBef>
          <a:spcPct val="0"/>
        </a:spcBef>
        <a:spcAft>
          <a:spcPct val="0"/>
        </a:spcAft>
        <a:defRPr sz="2100">
          <a:solidFill>
            <a:schemeClr val="tx1"/>
          </a:solidFill>
          <a:latin typeface="Franklin Gothic Medium" pitchFamily="34" charset="0"/>
        </a:defRPr>
      </a:lvl8pPr>
      <a:lvl9pPr marL="1371600" algn="l" rtl="0" eaLnBrk="1" fontAlgn="base" hangingPunct="1">
        <a:spcBef>
          <a:spcPct val="0"/>
        </a:spcBef>
        <a:spcAft>
          <a:spcPct val="0"/>
        </a:spcAft>
        <a:defRPr sz="2100">
          <a:solidFill>
            <a:schemeClr val="tx1"/>
          </a:solidFill>
          <a:latin typeface="Franklin Gothic Medium" pitchFamily="34" charset="0"/>
        </a:defRPr>
      </a:lvl9pPr>
    </p:titleStyle>
    <p:bodyStyle>
      <a:lvl1pPr marL="257175" indent="-257175" algn="l" rtl="0" eaLnBrk="1" fontAlgn="base" hangingPunct="1">
        <a:spcBef>
          <a:spcPts val="600"/>
        </a:spcBef>
        <a:spcAft>
          <a:spcPct val="0"/>
        </a:spcAft>
        <a:buFont typeface="Arial" panose="020B0604020202020204" pitchFamily="34" charset="0"/>
        <a:defRPr sz="1200" b="1" kern="1200">
          <a:solidFill>
            <a:schemeClr val="tx1"/>
          </a:solidFill>
          <a:latin typeface="+mn-lt"/>
          <a:ea typeface="+mn-ea"/>
          <a:cs typeface="+mn-cs"/>
        </a:defRPr>
      </a:lvl1pPr>
      <a:lvl2pPr marL="129779" indent="-129779" algn="l" rtl="0" eaLnBrk="1" fontAlgn="base" hangingPunct="1">
        <a:spcBef>
          <a:spcPts val="225"/>
        </a:spcBef>
        <a:spcAft>
          <a:spcPct val="0"/>
        </a:spcAft>
        <a:buClr>
          <a:schemeClr val="accent2"/>
        </a:buClr>
        <a:buFont typeface="Wingdings" panose="05000000000000000000" pitchFamily="2" charset="2"/>
        <a:buChar char="§"/>
        <a:defRPr sz="1200" kern="1200">
          <a:solidFill>
            <a:schemeClr val="tx1"/>
          </a:solidFill>
          <a:latin typeface="+mn-lt"/>
          <a:ea typeface="+mn-ea"/>
          <a:cs typeface="+mn-cs"/>
        </a:defRPr>
      </a:lvl2pPr>
      <a:lvl3pPr marL="301229" indent="-122635" algn="l" rtl="0" eaLnBrk="1" fontAlgn="base" hangingPunct="1">
        <a:spcBef>
          <a:spcPts val="225"/>
        </a:spcBef>
        <a:spcAft>
          <a:spcPct val="0"/>
        </a:spcAft>
        <a:buClr>
          <a:schemeClr val="accent2"/>
        </a:buClr>
        <a:buFont typeface="Wingdings" panose="05000000000000000000" pitchFamily="2" charset="2"/>
        <a:buChar char="§"/>
        <a:defRPr sz="1200" kern="1200">
          <a:solidFill>
            <a:schemeClr val="tx1"/>
          </a:solidFill>
          <a:latin typeface="+mn-lt"/>
          <a:ea typeface="+mn-ea"/>
          <a:cs typeface="+mn-cs"/>
        </a:defRPr>
      </a:lvl3pPr>
      <a:lvl4pPr marL="472679" indent="-122635" algn="l" rtl="0" eaLnBrk="1" fontAlgn="base" hangingPunct="1">
        <a:spcBef>
          <a:spcPts val="225"/>
        </a:spcBef>
        <a:spcAft>
          <a:spcPct val="0"/>
        </a:spcAft>
        <a:buClr>
          <a:schemeClr val="accent2"/>
        </a:buClr>
        <a:buFont typeface="Wingdings" panose="05000000000000000000" pitchFamily="2" charset="2"/>
        <a:buChar char="§"/>
        <a:defRPr sz="1200" kern="1200">
          <a:solidFill>
            <a:schemeClr val="tx1"/>
          </a:solidFill>
          <a:latin typeface="+mn-lt"/>
          <a:ea typeface="+mn-ea"/>
          <a:cs typeface="+mn-cs"/>
        </a:defRPr>
      </a:lvl4pPr>
      <a:lvl5pPr marL="644129" indent="-129779" algn="l" rtl="0" eaLnBrk="1" fontAlgn="base" hangingPunct="1">
        <a:spcBef>
          <a:spcPts val="225"/>
        </a:spcBef>
        <a:spcAft>
          <a:spcPct val="0"/>
        </a:spcAft>
        <a:buClr>
          <a:schemeClr val="accent2"/>
        </a:buClr>
        <a:buFont typeface="Wingdings" panose="05000000000000000000" pitchFamily="2" charset="2"/>
        <a:buChar char="§"/>
        <a:defRPr sz="1200" kern="1200">
          <a:solidFill>
            <a:schemeClr val="tx1"/>
          </a:solidFill>
          <a:latin typeface="+mn-lt"/>
          <a:ea typeface="+mn-ea"/>
          <a:cs typeface="+mn-cs"/>
        </a:defRPr>
      </a:lvl5pPr>
      <a:lvl6pPr marL="822960" indent="-130302" algn="l" defTabSz="685800" rtl="0" eaLnBrk="1" latinLnBrk="0" hangingPunct="1">
        <a:spcBef>
          <a:spcPts val="225"/>
        </a:spcBef>
        <a:buClr>
          <a:schemeClr val="accent2"/>
        </a:buClr>
        <a:buFont typeface="Wingdings" pitchFamily="2" charset="2"/>
        <a:buChar char="§"/>
        <a:defRPr sz="1050" kern="1200">
          <a:solidFill>
            <a:schemeClr val="tx1"/>
          </a:solidFill>
          <a:latin typeface="+mn-lt"/>
          <a:ea typeface="+mn-ea"/>
          <a:cs typeface="+mn-cs"/>
        </a:defRPr>
      </a:lvl6pPr>
      <a:lvl7pPr marL="1014984" indent="-123444" algn="l" defTabSz="685800" rtl="0" eaLnBrk="1" latinLnBrk="0" hangingPunct="1">
        <a:spcBef>
          <a:spcPts val="225"/>
        </a:spcBef>
        <a:buClr>
          <a:schemeClr val="accent2"/>
        </a:buClr>
        <a:buFont typeface="Wingdings" pitchFamily="2" charset="2"/>
        <a:buChar char="§"/>
        <a:defRPr sz="1050" kern="1200">
          <a:solidFill>
            <a:schemeClr val="tx1"/>
          </a:solidFill>
          <a:latin typeface="+mn-lt"/>
          <a:ea typeface="+mn-ea"/>
          <a:cs typeface="+mn-cs"/>
        </a:defRPr>
      </a:lvl7pPr>
      <a:lvl8pPr marL="1186434" indent="-123444" algn="l" defTabSz="685800" rtl="0" eaLnBrk="1" latinLnBrk="0" hangingPunct="1">
        <a:spcBef>
          <a:spcPts val="225"/>
        </a:spcBef>
        <a:buClr>
          <a:schemeClr val="accent2"/>
        </a:buClr>
        <a:buFont typeface="Wingdings" pitchFamily="2" charset="2"/>
        <a:buChar char="§"/>
        <a:defRPr sz="1050" kern="1200">
          <a:solidFill>
            <a:schemeClr val="tx1"/>
          </a:solidFill>
          <a:latin typeface="+mn-lt"/>
          <a:ea typeface="+mn-ea"/>
          <a:cs typeface="+mn-cs"/>
        </a:defRPr>
      </a:lvl8pPr>
      <a:lvl9pPr marL="1344168" indent="-123444" algn="l" defTabSz="685800" rtl="0" eaLnBrk="1" latinLnBrk="0" hangingPunct="1">
        <a:spcBef>
          <a:spcPts val="225"/>
        </a:spcBef>
        <a:buClr>
          <a:schemeClr val="accent2"/>
        </a:buClr>
        <a:buFont typeface="Wingdings" pitchFamily="2"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3" Type="http://schemas.openxmlformats.org/officeDocument/2006/relationships/image" Target="../media/image26.jpg"/><Relationship Id="rId7" Type="http://schemas.openxmlformats.org/officeDocument/2006/relationships/image" Target="../media/image30.jpg"/><Relationship Id="rId12"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wmf"/></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chart" Target="../charts/char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mailto:bberke@arlingtonva.us" TargetMode="External"/><Relationship Id="rId2" Type="http://schemas.openxmlformats.org/officeDocument/2006/relationships/hyperlink" Target="mailto:Lweism@arlingtonva.us"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18" Type="http://schemas.openxmlformats.org/officeDocument/2006/relationships/image" Target="../media/image22.jpg"/><Relationship Id="rId3" Type="http://schemas.openxmlformats.org/officeDocument/2006/relationships/image" Target="../media/image7.jpg"/><Relationship Id="rId21" Type="http://schemas.openxmlformats.org/officeDocument/2006/relationships/image" Target="../media/image25.jpg"/><Relationship Id="rId7" Type="http://schemas.openxmlformats.org/officeDocument/2006/relationships/image" Target="../media/image11.jpg"/><Relationship Id="rId12" Type="http://schemas.openxmlformats.org/officeDocument/2006/relationships/image" Target="../media/image16.jpg"/><Relationship Id="rId17" Type="http://schemas.openxmlformats.org/officeDocument/2006/relationships/image" Target="../media/image21.jpg"/><Relationship Id="rId2" Type="http://schemas.openxmlformats.org/officeDocument/2006/relationships/notesSlide" Target="../notesSlides/notesSlide5.xml"/><Relationship Id="rId16" Type="http://schemas.openxmlformats.org/officeDocument/2006/relationships/image" Target="../media/image20.jpg"/><Relationship Id="rId20"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5" Type="http://schemas.openxmlformats.org/officeDocument/2006/relationships/image" Target="../media/image19.jpg"/><Relationship Id="rId10" Type="http://schemas.openxmlformats.org/officeDocument/2006/relationships/image" Target="../media/image14.jpg"/><Relationship Id="rId19" Type="http://schemas.openxmlformats.org/officeDocument/2006/relationships/image" Target="../media/image23.jpg"/><Relationship Id="rId4" Type="http://schemas.openxmlformats.org/officeDocument/2006/relationships/image" Target="../media/image8.jpg"/><Relationship Id="rId9" Type="http://schemas.openxmlformats.org/officeDocument/2006/relationships/image" Target="../media/image13.jpg"/><Relationship Id="rId1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A7377-31BC-4FB1-B7CC-128128ECEBBD}"/>
              </a:ext>
            </a:extLst>
          </p:cNvPr>
          <p:cNvSpPr>
            <a:spLocks noGrp="1"/>
          </p:cNvSpPr>
          <p:nvPr>
            <p:ph type="ctrTitle"/>
          </p:nvPr>
        </p:nvSpPr>
        <p:spPr>
          <a:xfrm>
            <a:off x="762000" y="533400"/>
            <a:ext cx="7772400" cy="3146424"/>
          </a:xfrm>
        </p:spPr>
        <p:txBody>
          <a:bodyPr/>
          <a:lstStyle/>
          <a:p>
            <a:r>
              <a:rPr lang="en-US" sz="4000" dirty="0"/>
              <a:t>Innovations in Reducing Incarceration</a:t>
            </a:r>
          </a:p>
        </p:txBody>
      </p:sp>
      <p:sp>
        <p:nvSpPr>
          <p:cNvPr id="3" name="Subtitle 2">
            <a:extLst>
              <a:ext uri="{FF2B5EF4-FFF2-40B4-BE49-F238E27FC236}">
                <a16:creationId xmlns:a16="http://schemas.microsoft.com/office/drawing/2014/main" id="{5E7DE684-3B99-435B-8318-E9926B54542F}"/>
              </a:ext>
            </a:extLst>
          </p:cNvPr>
          <p:cNvSpPr>
            <a:spLocks noGrp="1"/>
          </p:cNvSpPr>
          <p:nvPr>
            <p:ph type="subTitle" idx="1"/>
          </p:nvPr>
        </p:nvSpPr>
        <p:spPr/>
        <p:txBody>
          <a:bodyPr/>
          <a:lstStyle/>
          <a:p>
            <a:endParaRPr lang="en-US" b="1" dirty="0"/>
          </a:p>
          <a:p>
            <a:r>
              <a:rPr lang="en-US" b="1" dirty="0"/>
              <a:t>Special Topic Symposium</a:t>
            </a:r>
          </a:p>
          <a:p>
            <a:r>
              <a:rPr lang="en-US" b="1" dirty="0"/>
              <a:t>NAMI National Convention</a:t>
            </a:r>
          </a:p>
          <a:p>
            <a:r>
              <a:rPr lang="en-US" b="1" dirty="0"/>
              <a:t>Washington D.C.</a:t>
            </a:r>
          </a:p>
          <a:p>
            <a:r>
              <a:rPr lang="en-US" b="1" dirty="0"/>
              <a:t>June 30, 2017</a:t>
            </a:r>
          </a:p>
        </p:txBody>
      </p:sp>
    </p:spTree>
    <p:extLst>
      <p:ext uri="{BB962C8B-B14F-4D97-AF65-F5344CB8AC3E}">
        <p14:creationId xmlns:p14="http://schemas.microsoft.com/office/powerpoint/2010/main" val="3990361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Shape 140" descr="1.jpg"/>
          <p:cNvPicPr preferRelativeResize="0"/>
          <p:nvPr/>
        </p:nvPicPr>
        <p:blipFill>
          <a:blip r:embed="rId3">
            <a:alphaModFix/>
          </a:blip>
          <a:stretch>
            <a:fillRect/>
          </a:stretch>
        </p:blipFill>
        <p:spPr>
          <a:xfrm>
            <a:off x="152400" y="152400"/>
            <a:ext cx="8737600" cy="6553200"/>
          </a:xfrm>
          <a:prstGeom prst="rect">
            <a:avLst/>
          </a:prstGeom>
          <a:noFill/>
          <a:ln>
            <a:noFill/>
          </a:ln>
        </p:spPr>
      </p:pic>
      <p:pic>
        <p:nvPicPr>
          <p:cNvPr id="141" name="Shape 141" descr="2.jpg"/>
          <p:cNvPicPr preferRelativeResize="0"/>
          <p:nvPr/>
        </p:nvPicPr>
        <p:blipFill>
          <a:blip r:embed="rId4">
            <a:alphaModFix/>
          </a:blip>
          <a:stretch>
            <a:fillRect/>
          </a:stretch>
        </p:blipFill>
        <p:spPr>
          <a:xfrm>
            <a:off x="0" y="0"/>
            <a:ext cx="9144000" cy="6858000"/>
          </a:xfrm>
          <a:prstGeom prst="rect">
            <a:avLst/>
          </a:prstGeom>
          <a:noFill/>
          <a:ln>
            <a:noFill/>
          </a:ln>
        </p:spPr>
      </p:pic>
      <p:pic>
        <p:nvPicPr>
          <p:cNvPr id="142" name="Shape 142" descr="3.jpg"/>
          <p:cNvPicPr preferRelativeResize="0"/>
          <p:nvPr/>
        </p:nvPicPr>
        <p:blipFill>
          <a:blip r:embed="rId5">
            <a:alphaModFix/>
          </a:blip>
          <a:stretch>
            <a:fillRect/>
          </a:stretch>
        </p:blipFill>
        <p:spPr>
          <a:xfrm>
            <a:off x="0" y="0"/>
            <a:ext cx="9144000" cy="6858000"/>
          </a:xfrm>
          <a:prstGeom prst="rect">
            <a:avLst/>
          </a:prstGeom>
          <a:noFill/>
          <a:ln>
            <a:noFill/>
          </a:ln>
        </p:spPr>
      </p:pic>
      <p:pic>
        <p:nvPicPr>
          <p:cNvPr id="143" name="Shape 143" descr="4.jpg"/>
          <p:cNvPicPr preferRelativeResize="0"/>
          <p:nvPr/>
        </p:nvPicPr>
        <p:blipFill>
          <a:blip r:embed="rId6">
            <a:alphaModFix/>
          </a:blip>
          <a:stretch>
            <a:fillRect/>
          </a:stretch>
        </p:blipFill>
        <p:spPr>
          <a:xfrm>
            <a:off x="0" y="0"/>
            <a:ext cx="9144000" cy="6858000"/>
          </a:xfrm>
          <a:prstGeom prst="rect">
            <a:avLst/>
          </a:prstGeom>
          <a:noFill/>
          <a:ln>
            <a:noFill/>
          </a:ln>
        </p:spPr>
      </p:pic>
      <p:pic>
        <p:nvPicPr>
          <p:cNvPr id="144" name="Shape 144" descr="5.jpg"/>
          <p:cNvPicPr preferRelativeResize="0"/>
          <p:nvPr/>
        </p:nvPicPr>
        <p:blipFill>
          <a:blip r:embed="rId7">
            <a:alphaModFix/>
          </a:blip>
          <a:stretch>
            <a:fillRect/>
          </a:stretch>
        </p:blipFill>
        <p:spPr>
          <a:xfrm>
            <a:off x="0" y="0"/>
            <a:ext cx="9144000" cy="6858000"/>
          </a:xfrm>
          <a:prstGeom prst="rect">
            <a:avLst/>
          </a:prstGeom>
          <a:noFill/>
          <a:ln>
            <a:noFill/>
          </a:ln>
        </p:spPr>
      </p:pic>
      <p:pic>
        <p:nvPicPr>
          <p:cNvPr id="145" name="Shape 145" descr="6.jpg"/>
          <p:cNvPicPr preferRelativeResize="0"/>
          <p:nvPr/>
        </p:nvPicPr>
        <p:blipFill>
          <a:blip r:embed="rId8">
            <a:alphaModFix/>
          </a:blip>
          <a:stretch>
            <a:fillRect/>
          </a:stretch>
        </p:blipFill>
        <p:spPr>
          <a:xfrm>
            <a:off x="0" y="0"/>
            <a:ext cx="9144000" cy="6858000"/>
          </a:xfrm>
          <a:prstGeom prst="rect">
            <a:avLst/>
          </a:prstGeom>
          <a:noFill/>
          <a:ln>
            <a:noFill/>
          </a:ln>
        </p:spPr>
      </p:pic>
      <p:pic>
        <p:nvPicPr>
          <p:cNvPr id="146" name="Shape 146" descr="7.jpg"/>
          <p:cNvPicPr preferRelativeResize="0"/>
          <p:nvPr/>
        </p:nvPicPr>
        <p:blipFill>
          <a:blip r:embed="rId9">
            <a:alphaModFix/>
          </a:blip>
          <a:stretch>
            <a:fillRect/>
          </a:stretch>
        </p:blipFill>
        <p:spPr>
          <a:xfrm>
            <a:off x="0" y="0"/>
            <a:ext cx="9144000" cy="6858000"/>
          </a:xfrm>
          <a:prstGeom prst="rect">
            <a:avLst/>
          </a:prstGeom>
          <a:noFill/>
          <a:ln>
            <a:noFill/>
          </a:ln>
        </p:spPr>
      </p:pic>
      <p:pic>
        <p:nvPicPr>
          <p:cNvPr id="147" name="Shape 147" descr="8.jpg"/>
          <p:cNvPicPr preferRelativeResize="0"/>
          <p:nvPr/>
        </p:nvPicPr>
        <p:blipFill>
          <a:blip r:embed="rId10">
            <a:alphaModFix/>
          </a:blip>
          <a:stretch>
            <a:fillRect/>
          </a:stretch>
        </p:blipFill>
        <p:spPr>
          <a:xfrm>
            <a:off x="0" y="0"/>
            <a:ext cx="9144000" cy="6858000"/>
          </a:xfrm>
          <a:prstGeom prst="rect">
            <a:avLst/>
          </a:prstGeom>
          <a:noFill/>
          <a:ln>
            <a:noFill/>
          </a:ln>
        </p:spPr>
      </p:pic>
      <p:pic>
        <p:nvPicPr>
          <p:cNvPr id="148" name="Shape 148" descr="9.jpg"/>
          <p:cNvPicPr preferRelativeResize="0"/>
          <p:nvPr/>
        </p:nvPicPr>
        <p:blipFill>
          <a:blip r:embed="rId11">
            <a:alphaModFix/>
          </a:blip>
          <a:stretch>
            <a:fillRect/>
          </a:stretch>
        </p:blipFill>
        <p:spPr>
          <a:xfrm>
            <a:off x="0" y="0"/>
            <a:ext cx="9144000" cy="6858000"/>
          </a:xfrm>
          <a:prstGeom prst="rect">
            <a:avLst/>
          </a:prstGeom>
          <a:noFill/>
          <a:ln>
            <a:noFill/>
          </a:ln>
        </p:spPr>
      </p:pic>
      <p:pic>
        <p:nvPicPr>
          <p:cNvPr id="149" name="Shape 149" descr="10.jpg"/>
          <p:cNvPicPr preferRelativeResize="0"/>
          <p:nvPr/>
        </p:nvPicPr>
        <p:blipFill>
          <a:blip r:embed="rId12">
            <a:alphaModFix/>
          </a:blip>
          <a:stretch>
            <a:fillRect/>
          </a:stretch>
        </p:blipFill>
        <p:spPr>
          <a:xfrm>
            <a:off x="0" y="0"/>
            <a:ext cx="9144000" cy="6858000"/>
          </a:xfrm>
          <a:prstGeom prst="rect">
            <a:avLst/>
          </a:prstGeom>
          <a:noFill/>
          <a:ln>
            <a:noFill/>
          </a:ln>
        </p:spPr>
      </p:pic>
      <p:pic>
        <p:nvPicPr>
          <p:cNvPr id="150" name="Shape 150" descr="11.jpg"/>
          <p:cNvPicPr preferRelativeResize="0"/>
          <p:nvPr/>
        </p:nvPicPr>
        <p:blipFill>
          <a:blip r:embed="rId13">
            <a:alphaModFix/>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500"/>
                                        <p:tgtEl>
                                          <p:spTgt spid="14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fade">
                                      <p:cBhvr>
                                        <p:cTn id="11" dur="1500"/>
                                        <p:tgtEl>
                                          <p:spTgt spid="141"/>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42"/>
                                        </p:tgtEl>
                                        <p:attrNameLst>
                                          <p:attrName>style.visibility</p:attrName>
                                        </p:attrNameLst>
                                      </p:cBhvr>
                                      <p:to>
                                        <p:strVal val="visible"/>
                                      </p:to>
                                    </p:set>
                                    <p:animEffect transition="in" filter="fade">
                                      <p:cBhvr>
                                        <p:cTn id="15" dur="1500"/>
                                        <p:tgtEl>
                                          <p:spTgt spid="142"/>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1500"/>
                                        <p:tgtEl>
                                          <p:spTgt spid="143"/>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44"/>
                                        </p:tgtEl>
                                        <p:attrNameLst>
                                          <p:attrName>style.visibility</p:attrName>
                                        </p:attrNameLst>
                                      </p:cBhvr>
                                      <p:to>
                                        <p:strVal val="visible"/>
                                      </p:to>
                                    </p:set>
                                    <p:animEffect transition="in" filter="fade">
                                      <p:cBhvr>
                                        <p:cTn id="23" dur="1500"/>
                                        <p:tgtEl>
                                          <p:spTgt spid="144"/>
                                        </p:tgtEl>
                                      </p:cBhvr>
                                    </p:animEffec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fade">
                                      <p:cBhvr>
                                        <p:cTn id="27" dur="1500"/>
                                        <p:tgtEl>
                                          <p:spTgt spid="145"/>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1500"/>
                                        <p:tgtEl>
                                          <p:spTgt spid="146"/>
                                        </p:tgtEl>
                                      </p:cBhvr>
                                    </p:animEffect>
                                  </p:childTnLst>
                                </p:cTn>
                              </p:par>
                            </p:childTnLst>
                          </p:cTn>
                        </p:par>
                        <p:par>
                          <p:cTn id="32" fill="hold">
                            <p:stCondLst>
                              <p:cond delay="10500"/>
                            </p:stCondLst>
                            <p:childTnLst>
                              <p:par>
                                <p:cTn id="33" presetID="10" presetClass="entr" presetSubtype="0" fill="hold" nodeType="afterEffect">
                                  <p:stCondLst>
                                    <p:cond delay="0"/>
                                  </p:stCondLst>
                                  <p:childTnLst>
                                    <p:set>
                                      <p:cBhvr>
                                        <p:cTn id="34" dur="1" fill="hold">
                                          <p:stCondLst>
                                            <p:cond delay="0"/>
                                          </p:stCondLst>
                                        </p:cTn>
                                        <p:tgtEl>
                                          <p:spTgt spid="147"/>
                                        </p:tgtEl>
                                        <p:attrNameLst>
                                          <p:attrName>style.visibility</p:attrName>
                                        </p:attrNameLst>
                                      </p:cBhvr>
                                      <p:to>
                                        <p:strVal val="visible"/>
                                      </p:to>
                                    </p:set>
                                    <p:animEffect transition="in" filter="fade">
                                      <p:cBhvr>
                                        <p:cTn id="35" dur="1500"/>
                                        <p:tgtEl>
                                          <p:spTgt spid="147"/>
                                        </p:tgtEl>
                                      </p:cBhvr>
                                    </p:animEffect>
                                  </p:childTnLst>
                                </p:cTn>
                              </p:par>
                            </p:childTnLst>
                          </p:cTn>
                        </p:par>
                        <p:par>
                          <p:cTn id="36" fill="hold">
                            <p:stCondLst>
                              <p:cond delay="12000"/>
                            </p:stCondLst>
                            <p:childTnLst>
                              <p:par>
                                <p:cTn id="37" presetID="10" presetClass="entr" presetSubtype="0" fill="hold" nodeType="afterEffect">
                                  <p:stCondLst>
                                    <p:cond delay="0"/>
                                  </p:stCondLst>
                                  <p:childTnLst>
                                    <p:set>
                                      <p:cBhvr>
                                        <p:cTn id="38" dur="1" fill="hold">
                                          <p:stCondLst>
                                            <p:cond delay="0"/>
                                          </p:stCondLst>
                                        </p:cTn>
                                        <p:tgtEl>
                                          <p:spTgt spid="148"/>
                                        </p:tgtEl>
                                        <p:attrNameLst>
                                          <p:attrName>style.visibility</p:attrName>
                                        </p:attrNameLst>
                                      </p:cBhvr>
                                      <p:to>
                                        <p:strVal val="visible"/>
                                      </p:to>
                                    </p:set>
                                    <p:animEffect transition="in" filter="fade">
                                      <p:cBhvr>
                                        <p:cTn id="39" dur="1500"/>
                                        <p:tgtEl>
                                          <p:spTgt spid="148"/>
                                        </p:tgtEl>
                                      </p:cBhvr>
                                    </p:animEffect>
                                  </p:childTnLst>
                                </p:cTn>
                              </p:par>
                            </p:childTnLst>
                          </p:cTn>
                        </p:par>
                        <p:par>
                          <p:cTn id="40" fill="hold">
                            <p:stCondLst>
                              <p:cond delay="13500"/>
                            </p:stCondLst>
                            <p:childTnLst>
                              <p:par>
                                <p:cTn id="41" presetID="10" presetClass="entr" presetSubtype="0" fill="hold" nodeType="afterEffect">
                                  <p:stCondLst>
                                    <p:cond delay="0"/>
                                  </p:stCondLst>
                                  <p:childTnLst>
                                    <p:set>
                                      <p:cBhvr>
                                        <p:cTn id="42" dur="1" fill="hold">
                                          <p:stCondLst>
                                            <p:cond delay="0"/>
                                          </p:stCondLst>
                                        </p:cTn>
                                        <p:tgtEl>
                                          <p:spTgt spid="149"/>
                                        </p:tgtEl>
                                        <p:attrNameLst>
                                          <p:attrName>style.visibility</p:attrName>
                                        </p:attrNameLst>
                                      </p:cBhvr>
                                      <p:to>
                                        <p:strVal val="visible"/>
                                      </p:to>
                                    </p:set>
                                    <p:animEffect transition="in" filter="fade">
                                      <p:cBhvr>
                                        <p:cTn id="43" dur="1500"/>
                                        <p:tgtEl>
                                          <p:spTgt spid="149"/>
                                        </p:tgtEl>
                                      </p:cBhvr>
                                    </p:animEffect>
                                  </p:childTnLst>
                                </p:cTn>
                              </p:par>
                            </p:childTnLst>
                          </p:cTn>
                        </p:par>
                        <p:par>
                          <p:cTn id="44" fill="hold">
                            <p:stCondLst>
                              <p:cond delay="15000"/>
                            </p:stCondLst>
                            <p:childTnLst>
                              <p:par>
                                <p:cTn id="45" presetID="10" presetClass="entr" presetSubtype="0" fill="hold" nodeType="afterEffect">
                                  <p:stCondLst>
                                    <p:cond delay="0"/>
                                  </p:stCondLst>
                                  <p:childTnLst>
                                    <p:set>
                                      <p:cBhvr>
                                        <p:cTn id="46" dur="1" fill="hold">
                                          <p:stCondLst>
                                            <p:cond delay="0"/>
                                          </p:stCondLst>
                                        </p:cTn>
                                        <p:tgtEl>
                                          <p:spTgt spid="150"/>
                                        </p:tgtEl>
                                        <p:attrNameLst>
                                          <p:attrName>style.visibility</p:attrName>
                                        </p:attrNameLst>
                                      </p:cBhvr>
                                      <p:to>
                                        <p:strVal val="visible"/>
                                      </p:to>
                                    </p:set>
                                    <p:animEffect transition="in" filter="fade">
                                      <p:cBhvr>
                                        <p:cTn id="47" dur="1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Shape 16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a:solidFill>
                  <a:schemeClr val="dk1"/>
                </a:solidFill>
                <a:latin typeface="Calibri"/>
                <a:ea typeface="Calibri"/>
                <a:cs typeface="Calibri"/>
                <a:sym typeface="Calibri"/>
              </a:rPr>
              <a:t>Solution</a:t>
            </a:r>
          </a:p>
        </p:txBody>
      </p:sp>
      <p:sp>
        <p:nvSpPr>
          <p:cNvPr id="169" name="Shape 169"/>
          <p:cNvSpPr txBox="1">
            <a:spLocks noGrp="1"/>
          </p:cNvSpPr>
          <p:nvPr>
            <p:ph type="body" idx="1"/>
          </p:nvPr>
        </p:nvSpPr>
        <p:spPr>
          <a:xfrm>
            <a:off x="228601" y="1447800"/>
            <a:ext cx="8799512" cy="50291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98666"/>
              <a:buFont typeface="Arial"/>
              <a:buChar char="•"/>
            </a:pPr>
            <a:r>
              <a:rPr lang="en-US" sz="2960" b="1" i="0" u="none" strike="noStrike" cap="none" dirty="0">
                <a:solidFill>
                  <a:schemeClr val="dk1"/>
                </a:solidFill>
                <a:latin typeface="Calibri"/>
                <a:ea typeface="Calibri"/>
                <a:cs typeface="Calibri"/>
                <a:sym typeface="Calibri"/>
              </a:rPr>
              <a:t>Create a required statewide formulary for providers who receive state funds</a:t>
            </a:r>
          </a:p>
          <a:p>
            <a:pPr marL="342900" marR="0" lvl="0" indent="-342900" algn="l" rtl="0">
              <a:lnSpc>
                <a:spcPct val="90000"/>
              </a:lnSpc>
              <a:spcBef>
                <a:spcPts val="592"/>
              </a:spcBef>
              <a:spcAft>
                <a:spcPts val="0"/>
              </a:spcAft>
              <a:buClr>
                <a:schemeClr val="dk1"/>
              </a:buClr>
              <a:buSzPct val="98666"/>
              <a:buFont typeface="Arial"/>
              <a:buChar char="•"/>
            </a:pPr>
            <a:r>
              <a:rPr lang="en-US" sz="2960" b="1" i="0" u="none" strike="noStrike" cap="none" dirty="0">
                <a:solidFill>
                  <a:schemeClr val="dk1"/>
                </a:solidFill>
                <a:latin typeface="Calibri"/>
                <a:ea typeface="Calibri"/>
                <a:cs typeface="Calibri"/>
                <a:sym typeface="Calibri"/>
              </a:rPr>
              <a:t>Coordinate with a wide array of stakeholders:</a:t>
            </a:r>
          </a:p>
          <a:p>
            <a:pPr marL="742950" marR="0" lvl="1" indent="-285750" algn="l" rtl="0">
              <a:lnSpc>
                <a:spcPct val="90000"/>
              </a:lnSpc>
              <a:spcBef>
                <a:spcPts val="518"/>
              </a:spcBef>
              <a:spcAft>
                <a:spcPts val="0"/>
              </a:spcAft>
              <a:buClr>
                <a:schemeClr val="dk1"/>
              </a:buClr>
              <a:buSzPct val="99615"/>
              <a:buFont typeface="Arial"/>
              <a:buChar char="–"/>
            </a:pPr>
            <a:r>
              <a:rPr lang="en-US" sz="2590" b="0" i="0" u="none" strike="noStrike" cap="none" dirty="0">
                <a:solidFill>
                  <a:schemeClr val="dk1"/>
                </a:solidFill>
                <a:latin typeface="Calibri"/>
                <a:ea typeface="Calibri"/>
                <a:cs typeface="Calibri"/>
                <a:sym typeface="Calibri"/>
              </a:rPr>
              <a:t> The state Medicaid authority </a:t>
            </a:r>
          </a:p>
          <a:p>
            <a:pPr marL="742950" marR="0" lvl="1" indent="-285750" algn="l" rtl="0">
              <a:lnSpc>
                <a:spcPct val="90000"/>
              </a:lnSpc>
              <a:spcBef>
                <a:spcPts val="518"/>
              </a:spcBef>
              <a:spcAft>
                <a:spcPts val="0"/>
              </a:spcAft>
              <a:buClr>
                <a:schemeClr val="dk1"/>
              </a:buClr>
              <a:buSzPct val="99615"/>
              <a:buFont typeface="Arial"/>
              <a:buChar char="–"/>
            </a:pPr>
            <a:r>
              <a:rPr lang="en-US" sz="2590" dirty="0"/>
              <a:t>Health and</a:t>
            </a:r>
            <a:r>
              <a:rPr lang="en-US" sz="2590" b="0" i="0" u="none" strike="noStrike" cap="none" dirty="0">
                <a:solidFill>
                  <a:schemeClr val="dk1"/>
                </a:solidFill>
                <a:latin typeface="Calibri"/>
                <a:ea typeface="Calibri"/>
                <a:cs typeface="Calibri"/>
                <a:sym typeface="Calibri"/>
              </a:rPr>
              <a:t> Human Services organizations</a:t>
            </a:r>
          </a:p>
          <a:p>
            <a:pPr marL="1143000" marR="0" lvl="2" indent="-228600" algn="l" rtl="0">
              <a:lnSpc>
                <a:spcPct val="90000"/>
              </a:lnSpc>
              <a:spcBef>
                <a:spcPts val="444"/>
              </a:spcBef>
              <a:spcAft>
                <a:spcPts val="0"/>
              </a:spcAft>
              <a:buClr>
                <a:schemeClr val="dk1"/>
              </a:buClr>
              <a:buSzPct val="100909"/>
              <a:buFont typeface="Arial"/>
              <a:buChar char="•"/>
            </a:pPr>
            <a:r>
              <a:rPr lang="en-US" sz="2220" dirty="0"/>
              <a:t>c</a:t>
            </a:r>
            <a:r>
              <a:rPr lang="en-US" sz="2220" b="0" i="0" u="none" strike="noStrike" cap="none" dirty="0">
                <a:solidFill>
                  <a:schemeClr val="dk1"/>
                </a:solidFill>
                <a:latin typeface="Calibri"/>
                <a:ea typeface="Calibri"/>
                <a:cs typeface="Calibri"/>
                <a:sym typeface="Calibri"/>
              </a:rPr>
              <a:t>ommunity mental health centers</a:t>
            </a:r>
          </a:p>
          <a:p>
            <a:pPr marL="1143000" marR="0" lvl="2" indent="-228600" algn="l" rtl="0">
              <a:lnSpc>
                <a:spcPct val="90000"/>
              </a:lnSpc>
              <a:spcBef>
                <a:spcPts val="444"/>
              </a:spcBef>
              <a:spcAft>
                <a:spcPts val="0"/>
              </a:spcAft>
              <a:buClr>
                <a:schemeClr val="dk1"/>
              </a:buClr>
              <a:buSzPct val="100909"/>
              <a:buFont typeface="Arial"/>
              <a:buChar char="•"/>
            </a:pPr>
            <a:r>
              <a:rPr lang="en-US" sz="2220" dirty="0"/>
              <a:t>c</a:t>
            </a:r>
            <a:r>
              <a:rPr lang="en-US" sz="2220" b="0" i="0" u="none" strike="noStrike" cap="none" dirty="0">
                <a:solidFill>
                  <a:schemeClr val="dk1"/>
                </a:solidFill>
                <a:latin typeface="Calibri"/>
                <a:ea typeface="Calibri"/>
                <a:cs typeface="Calibri"/>
                <a:sym typeface="Calibri"/>
              </a:rPr>
              <a:t>ommunity substance use disorder providers</a:t>
            </a:r>
          </a:p>
          <a:p>
            <a:pPr marL="1143000" marR="0" lvl="2" indent="-228600" algn="l" rtl="0">
              <a:lnSpc>
                <a:spcPct val="90000"/>
              </a:lnSpc>
              <a:spcBef>
                <a:spcPts val="444"/>
              </a:spcBef>
              <a:spcAft>
                <a:spcPts val="0"/>
              </a:spcAft>
              <a:buClr>
                <a:schemeClr val="dk1"/>
              </a:buClr>
              <a:buSzPct val="100909"/>
              <a:buFont typeface="Arial"/>
              <a:buChar char="•"/>
            </a:pPr>
            <a:r>
              <a:rPr lang="en-US" sz="2220" dirty="0"/>
              <a:t>y</a:t>
            </a:r>
            <a:r>
              <a:rPr lang="en-US" sz="2220" b="0" i="0" u="none" strike="noStrike" cap="none" dirty="0">
                <a:solidFill>
                  <a:schemeClr val="dk1"/>
                </a:solidFill>
                <a:latin typeface="Calibri"/>
                <a:ea typeface="Calibri"/>
                <a:cs typeface="Calibri"/>
                <a:sym typeface="Calibri"/>
              </a:rPr>
              <a:t>outh </a:t>
            </a:r>
            <a:r>
              <a:rPr lang="en-US" sz="2220" dirty="0"/>
              <a:t>c</a:t>
            </a:r>
            <a:r>
              <a:rPr lang="en-US" sz="2220" b="0" i="0" u="none" strike="noStrike" cap="none" dirty="0">
                <a:solidFill>
                  <a:schemeClr val="dk1"/>
                </a:solidFill>
                <a:latin typeface="Calibri"/>
                <a:ea typeface="Calibri"/>
                <a:cs typeface="Calibri"/>
                <a:sym typeface="Calibri"/>
              </a:rPr>
              <a:t>orrections</a:t>
            </a:r>
          </a:p>
          <a:p>
            <a:pPr marL="1143000" marR="0" lvl="2" indent="-228600" algn="l" rtl="0">
              <a:lnSpc>
                <a:spcPct val="90000"/>
              </a:lnSpc>
              <a:spcBef>
                <a:spcPts val="444"/>
              </a:spcBef>
              <a:spcAft>
                <a:spcPts val="0"/>
              </a:spcAft>
              <a:buClr>
                <a:schemeClr val="dk1"/>
              </a:buClr>
              <a:buSzPct val="100909"/>
              <a:buFont typeface="Arial"/>
              <a:buChar char="•"/>
            </a:pPr>
            <a:r>
              <a:rPr lang="en-US" sz="2220" dirty="0"/>
              <a:t>agency f</a:t>
            </a:r>
            <a:r>
              <a:rPr lang="en-US" sz="2220" b="0" i="0" u="none" strike="noStrike" cap="none" dirty="0">
                <a:solidFill>
                  <a:schemeClr val="dk1"/>
                </a:solidFill>
                <a:latin typeface="Calibri"/>
                <a:ea typeface="Calibri"/>
                <a:cs typeface="Calibri"/>
                <a:sym typeface="Calibri"/>
              </a:rPr>
              <a:t>or persons with an Intellectual/Developmental Disability</a:t>
            </a:r>
          </a:p>
          <a:p>
            <a:pPr marL="742950" marR="0" lvl="1" indent="-285750" algn="l" rtl="0">
              <a:lnSpc>
                <a:spcPct val="90000"/>
              </a:lnSpc>
              <a:spcBef>
                <a:spcPts val="518"/>
              </a:spcBef>
              <a:spcAft>
                <a:spcPts val="0"/>
              </a:spcAft>
              <a:buClr>
                <a:schemeClr val="dk1"/>
              </a:buClr>
              <a:buSzPct val="99615"/>
              <a:buFont typeface="Arial"/>
              <a:buChar char="–"/>
            </a:pPr>
            <a:r>
              <a:rPr lang="en-US" sz="2590" b="0" i="0" u="none" strike="noStrike" cap="none" dirty="0">
                <a:solidFill>
                  <a:schemeClr val="dk1"/>
                </a:solidFill>
                <a:latin typeface="Calibri"/>
                <a:ea typeface="Calibri"/>
                <a:cs typeface="Calibri"/>
                <a:sym typeface="Calibri"/>
              </a:rPr>
              <a:t>County Sheriffs (jails)</a:t>
            </a:r>
          </a:p>
          <a:p>
            <a:pPr marL="742950" marR="0" lvl="1" indent="-285750" algn="l" rtl="0">
              <a:lnSpc>
                <a:spcPct val="90000"/>
              </a:lnSpc>
              <a:spcBef>
                <a:spcPts val="518"/>
              </a:spcBef>
              <a:buClr>
                <a:schemeClr val="dk1"/>
              </a:buClr>
              <a:buSzPct val="99615"/>
              <a:buFont typeface="Arial"/>
              <a:buChar char="–"/>
            </a:pPr>
            <a:r>
              <a:rPr lang="en-US" sz="2590" b="0" i="0" u="none" strike="noStrike" cap="none" dirty="0">
                <a:solidFill>
                  <a:schemeClr val="dk1"/>
                </a:solidFill>
                <a:latin typeface="Calibri"/>
                <a:ea typeface="Calibri"/>
                <a:cs typeface="Calibri"/>
                <a:sym typeface="Calibri"/>
              </a:rPr>
              <a:t>Department of Corrections (prisons)</a:t>
            </a:r>
          </a:p>
          <a:p>
            <a:pPr marL="742950" marR="0" lvl="1" indent="-285750" algn="l" rtl="0">
              <a:lnSpc>
                <a:spcPct val="90000"/>
              </a:lnSpc>
              <a:spcBef>
                <a:spcPts val="518"/>
              </a:spcBef>
              <a:buClr>
                <a:schemeClr val="dk1"/>
              </a:buClr>
              <a:buSzPct val="99615"/>
              <a:buFont typeface="Arial"/>
              <a:buChar char="–"/>
            </a:pPr>
            <a:r>
              <a:rPr lang="en-US" sz="2590" dirty="0"/>
              <a:t>Persons with lived experience</a:t>
            </a:r>
            <a:endParaRPr lang="en-US" sz="259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 name="Shape 17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a:solidFill>
                  <a:schemeClr val="dk1"/>
                </a:solidFill>
                <a:latin typeface="Calibri"/>
                <a:ea typeface="Calibri"/>
                <a:cs typeface="Calibri"/>
                <a:sym typeface="Calibri"/>
              </a:rPr>
              <a:t>Should Be Easy, Right?</a:t>
            </a:r>
          </a:p>
        </p:txBody>
      </p:sp>
      <p:sp>
        <p:nvSpPr>
          <p:cNvPr id="175" name="Shape 175"/>
          <p:cNvSpPr txBox="1">
            <a:spLocks noGrp="1"/>
          </p:cNvSpPr>
          <p:nvPr>
            <p:ph type="body" idx="1"/>
          </p:nvPr>
        </p:nvSpPr>
        <p:spPr>
          <a:xfrm>
            <a:off x="22746" y="1900451"/>
            <a:ext cx="9121254" cy="49530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98666"/>
              <a:buFont typeface="Arial"/>
              <a:buChar char="•"/>
            </a:pPr>
            <a:r>
              <a:rPr lang="en-US" sz="2960" b="1" i="0" u="none" strike="noStrike" cap="none" dirty="0">
                <a:solidFill>
                  <a:schemeClr val="dk1"/>
                </a:solidFill>
                <a:latin typeface="Calibri"/>
                <a:ea typeface="Calibri"/>
                <a:cs typeface="Calibri"/>
                <a:sym typeface="Calibri"/>
              </a:rPr>
              <a:t>Challenges include the MET</a:t>
            </a:r>
          </a:p>
          <a:p>
            <a:pPr lvl="1" indent="-342900">
              <a:lnSpc>
                <a:spcPct val="80000"/>
              </a:lnSpc>
              <a:spcBef>
                <a:spcPts val="0"/>
              </a:spcBef>
              <a:buSzPct val="98666"/>
              <a:buFont typeface="Arial"/>
              <a:buChar char="•"/>
            </a:pPr>
            <a:r>
              <a:rPr lang="en-US" sz="2560" b="0" i="0" u="none" strike="noStrike" cap="none" dirty="0">
                <a:solidFill>
                  <a:schemeClr val="dk1"/>
                </a:solidFill>
                <a:latin typeface="Calibri"/>
                <a:ea typeface="Calibri"/>
                <a:cs typeface="Calibri"/>
                <a:sym typeface="Calibri"/>
              </a:rPr>
              <a:t>Money (funding) </a:t>
            </a:r>
          </a:p>
          <a:p>
            <a:pPr lvl="1" indent="-342900">
              <a:lnSpc>
                <a:spcPct val="80000"/>
              </a:lnSpc>
              <a:spcBef>
                <a:spcPts val="0"/>
              </a:spcBef>
              <a:buSzPct val="98666"/>
              <a:buFont typeface="Arial"/>
              <a:buChar char="•"/>
            </a:pPr>
            <a:r>
              <a:rPr lang="en-US" sz="2560" b="0" i="0" u="none" strike="noStrike" cap="none" dirty="0">
                <a:solidFill>
                  <a:schemeClr val="dk1"/>
                </a:solidFill>
                <a:latin typeface="Calibri"/>
                <a:ea typeface="Calibri"/>
                <a:cs typeface="Calibri"/>
                <a:sym typeface="Calibri"/>
              </a:rPr>
              <a:t>Ego (authority) </a:t>
            </a:r>
          </a:p>
          <a:p>
            <a:pPr lvl="1" indent="-342900">
              <a:lnSpc>
                <a:spcPct val="80000"/>
              </a:lnSpc>
              <a:spcBef>
                <a:spcPts val="0"/>
              </a:spcBef>
              <a:buSzPct val="98666"/>
              <a:buFont typeface="Arial"/>
              <a:buChar char="•"/>
            </a:pPr>
            <a:r>
              <a:rPr lang="en-US" sz="2560" b="0" i="0" u="none" strike="noStrike" cap="none" dirty="0">
                <a:solidFill>
                  <a:schemeClr val="dk1"/>
                </a:solidFill>
                <a:latin typeface="Calibri"/>
                <a:ea typeface="Calibri"/>
                <a:cs typeface="Calibri"/>
                <a:sym typeface="Calibri"/>
              </a:rPr>
              <a:t>Turf (autonomy)</a:t>
            </a:r>
          </a:p>
          <a:p>
            <a:pPr marL="400050" lvl="1" indent="0">
              <a:lnSpc>
                <a:spcPct val="80000"/>
              </a:lnSpc>
              <a:spcBef>
                <a:spcPts val="0"/>
              </a:spcBef>
              <a:buSzPct val="98666"/>
              <a:buNone/>
            </a:pPr>
            <a:endParaRPr lang="en-US" sz="100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98666"/>
              <a:buFont typeface="Arial"/>
              <a:buChar char="•"/>
            </a:pPr>
            <a:r>
              <a:rPr lang="en-US" sz="2960" b="1" i="0" u="none" strike="noStrike" cap="none" dirty="0">
                <a:solidFill>
                  <a:schemeClr val="dk1"/>
                </a:solidFill>
                <a:latin typeface="Calibri"/>
                <a:ea typeface="Calibri"/>
                <a:cs typeface="Calibri"/>
                <a:sym typeface="Calibri"/>
              </a:rPr>
              <a:t>Logistics of </a:t>
            </a:r>
            <a:r>
              <a:rPr lang="en-US" sz="2960" b="1" dirty="0"/>
              <a:t>establishing</a:t>
            </a:r>
            <a:r>
              <a:rPr lang="en-US" sz="2960" b="1" i="0" u="none" strike="noStrike" cap="none" dirty="0">
                <a:solidFill>
                  <a:schemeClr val="dk1"/>
                </a:solidFill>
                <a:latin typeface="Calibri"/>
                <a:ea typeface="Calibri"/>
                <a:cs typeface="Calibri"/>
                <a:sym typeface="Calibri"/>
              </a:rPr>
              <a:t> a state Rx purchasing cooperative</a:t>
            </a:r>
          </a:p>
          <a:p>
            <a:pPr marL="742950" marR="0" lvl="1" indent="-285750" algn="l" rtl="0">
              <a:lnSpc>
                <a:spcPct val="80000"/>
              </a:lnSpc>
              <a:spcBef>
                <a:spcPts val="518"/>
              </a:spcBef>
              <a:spcAft>
                <a:spcPts val="0"/>
              </a:spcAft>
              <a:buClr>
                <a:schemeClr val="dk1"/>
              </a:buClr>
              <a:buSzPct val="99615"/>
              <a:buFont typeface="Arial"/>
              <a:buChar char="–"/>
            </a:pPr>
            <a:r>
              <a:rPr lang="en-US" sz="2590" b="0" i="0" u="none" strike="noStrike" cap="none" dirty="0">
                <a:solidFill>
                  <a:schemeClr val="dk1"/>
                </a:solidFill>
                <a:latin typeface="Calibri"/>
                <a:ea typeface="Calibri"/>
                <a:cs typeface="Calibri"/>
                <a:sym typeface="Calibri"/>
              </a:rPr>
              <a:t>Home-grown versus use of an existing cooperative</a:t>
            </a:r>
          </a:p>
          <a:p>
            <a:pPr marL="457200" marR="0" lvl="1" indent="0" algn="l" rtl="0">
              <a:lnSpc>
                <a:spcPct val="80000"/>
              </a:lnSpc>
              <a:spcBef>
                <a:spcPts val="518"/>
              </a:spcBef>
              <a:spcAft>
                <a:spcPts val="0"/>
              </a:spcAft>
              <a:buClr>
                <a:schemeClr val="dk1"/>
              </a:buClr>
              <a:buSzPct val="99615"/>
              <a:buNone/>
            </a:pPr>
            <a:endParaRPr lang="en-US" sz="100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98666"/>
              <a:buFont typeface="Arial"/>
              <a:buChar char="•"/>
            </a:pPr>
            <a:r>
              <a:rPr lang="en-US" sz="2960" b="1" i="0" u="none" strike="noStrike" cap="none" dirty="0">
                <a:solidFill>
                  <a:schemeClr val="dk1"/>
                </a:solidFill>
                <a:latin typeface="Calibri"/>
                <a:ea typeface="Calibri"/>
                <a:cs typeface="Calibri"/>
                <a:sym typeface="Calibri"/>
              </a:rPr>
              <a:t>Messaging</a:t>
            </a:r>
          </a:p>
          <a:p>
            <a:pPr marL="0" marR="0" lvl="0" indent="0" algn="l" rtl="0">
              <a:lnSpc>
                <a:spcPct val="80000"/>
              </a:lnSpc>
              <a:spcBef>
                <a:spcPts val="592"/>
              </a:spcBef>
              <a:spcAft>
                <a:spcPts val="0"/>
              </a:spcAft>
              <a:buClr>
                <a:schemeClr val="dk1"/>
              </a:buClr>
              <a:buSzPct val="98666"/>
              <a:buNone/>
            </a:pPr>
            <a:endParaRPr lang="en-US" sz="100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98666"/>
              <a:buFont typeface="Arial"/>
              <a:buChar char="•"/>
            </a:pPr>
            <a:r>
              <a:rPr lang="en-US" sz="2960" b="1" dirty="0"/>
              <a:t>Gaining Buy-In, Promoting Adherence</a:t>
            </a:r>
            <a:endParaRPr lang="en-US" sz="2960" b="1" i="0" u="none" strike="noStrike" cap="none" dirty="0">
              <a:solidFill>
                <a:schemeClr val="dk1"/>
              </a:solidFill>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 name="Shape 174"/>
          <p:cNvSpPr txBox="1">
            <a:spLocks noGrp="1"/>
          </p:cNvSpPr>
          <p:nvPr>
            <p:ph type="title"/>
          </p:nvPr>
        </p:nvSpPr>
        <p:spPr>
          <a:xfrm>
            <a:off x="457200" y="274636"/>
            <a:ext cx="8229600" cy="1325563"/>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b="1" dirty="0"/>
              <a:t>The Purchasing Cooperative</a:t>
            </a:r>
            <a:br>
              <a:rPr lang="en-US" b="1" dirty="0"/>
            </a:br>
            <a:r>
              <a:rPr lang="en-US" sz="3200" b="1" dirty="0"/>
              <a:t>Home-Grown vs. Existing</a:t>
            </a:r>
            <a:endParaRPr lang="en-US" sz="3200" b="1" i="0" u="none" strike="noStrike" cap="none" dirty="0">
              <a:solidFill>
                <a:schemeClr val="dk1"/>
              </a:solidFill>
              <a:sym typeface="Calibri"/>
            </a:endParaRPr>
          </a:p>
        </p:txBody>
      </p:sp>
      <p:sp>
        <p:nvSpPr>
          <p:cNvPr id="175" name="Shape 175"/>
          <p:cNvSpPr txBox="1">
            <a:spLocks noGrp="1"/>
          </p:cNvSpPr>
          <p:nvPr>
            <p:ph type="body" idx="1"/>
          </p:nvPr>
        </p:nvSpPr>
        <p:spPr>
          <a:xfrm>
            <a:off x="22746" y="1900451"/>
            <a:ext cx="9121254" cy="49530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98666"/>
              <a:buNone/>
            </a:pPr>
            <a:endParaRPr lang="en-US" sz="2960" b="1" dirty="0"/>
          </a:p>
          <a:p>
            <a:pPr marL="0" marR="0" lvl="0" indent="0" algn="l" rtl="0">
              <a:lnSpc>
                <a:spcPct val="80000"/>
              </a:lnSpc>
              <a:spcBef>
                <a:spcPts val="0"/>
              </a:spcBef>
              <a:spcAft>
                <a:spcPts val="0"/>
              </a:spcAft>
              <a:buClr>
                <a:schemeClr val="dk1"/>
              </a:buClr>
              <a:buSzPct val="98666"/>
              <a:buNone/>
            </a:pPr>
            <a:r>
              <a:rPr lang="en-US" sz="2960" b="1" i="0" u="none" strike="noStrike" cap="none" dirty="0">
                <a:solidFill>
                  <a:schemeClr val="dk1"/>
                </a:solidFill>
                <a:latin typeface="Calibri"/>
                <a:ea typeface="Calibri"/>
                <a:cs typeface="Calibri"/>
                <a:sym typeface="Calibri"/>
              </a:rPr>
              <a:t>Minnesota Statutes 16C. 105, </a:t>
            </a:r>
            <a:r>
              <a:rPr lang="en-US" sz="2960" i="0" u="none" strike="noStrike" cap="none" dirty="0">
                <a:solidFill>
                  <a:schemeClr val="dk1"/>
                </a:solidFill>
                <a:latin typeface="Calibri"/>
                <a:ea typeface="Calibri"/>
                <a:cs typeface="Calibri"/>
                <a:sym typeface="Calibri"/>
              </a:rPr>
              <a:t>“any entity recognized by another state’s statutes as authorized to use that state’s commodity or service contracts…”</a:t>
            </a:r>
          </a:p>
          <a:p>
            <a:pPr marL="0" marR="0" lvl="0" indent="0" algn="l" rtl="0">
              <a:lnSpc>
                <a:spcPct val="80000"/>
              </a:lnSpc>
              <a:spcBef>
                <a:spcPts val="0"/>
              </a:spcBef>
              <a:spcAft>
                <a:spcPts val="0"/>
              </a:spcAft>
              <a:buClr>
                <a:schemeClr val="dk1"/>
              </a:buClr>
              <a:buSzPct val="98666"/>
              <a:buNone/>
            </a:pPr>
            <a:endParaRPr lang="en-US" sz="2960" dirty="0"/>
          </a:p>
          <a:p>
            <a:pPr marL="0" marR="0" lvl="0" indent="0" algn="l" rtl="0">
              <a:lnSpc>
                <a:spcPct val="80000"/>
              </a:lnSpc>
              <a:spcBef>
                <a:spcPts val="0"/>
              </a:spcBef>
              <a:spcAft>
                <a:spcPts val="0"/>
              </a:spcAft>
              <a:buClr>
                <a:schemeClr val="dk1"/>
              </a:buClr>
              <a:buSzPct val="98666"/>
              <a:buNone/>
            </a:pPr>
            <a:r>
              <a:rPr lang="en-US" sz="2960" dirty="0"/>
              <a:t>Colorado law does not prohibit participation in the Cooperative Purchasing Venture (CPV)</a:t>
            </a:r>
            <a:endParaRPr lang="en-US" sz="2960" i="0" u="none" strike="noStrike" cap="none"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ct val="98666"/>
              <a:buNone/>
            </a:pPr>
            <a:endParaRPr lang="en-US" sz="2960" i="0" u="none" strike="noStrike" cap="none" dirty="0">
              <a:solidFill>
                <a:schemeClr val="dk1"/>
              </a:solidFill>
              <a:latin typeface="Calibri"/>
              <a:ea typeface="Calibri"/>
              <a:cs typeface="Calibri"/>
              <a:sym typeface="Calibri"/>
            </a:endParaRPr>
          </a:p>
          <a:p>
            <a:pPr marL="0" indent="0">
              <a:lnSpc>
                <a:spcPct val="80000"/>
              </a:lnSpc>
              <a:spcBef>
                <a:spcPts val="0"/>
              </a:spcBef>
              <a:buSzPct val="98666"/>
              <a:buNone/>
            </a:pPr>
            <a:r>
              <a:rPr lang="en-US" sz="2960" dirty="0"/>
              <a:t>Complete a Membership Application Form</a:t>
            </a:r>
          </a:p>
          <a:p>
            <a:pPr marL="857250" lvl="1" indent="-457200">
              <a:lnSpc>
                <a:spcPct val="80000"/>
              </a:lnSpc>
              <a:spcBef>
                <a:spcPts val="0"/>
              </a:spcBef>
              <a:buSzPct val="98666"/>
            </a:pPr>
            <a:r>
              <a:rPr lang="en-US" sz="2560" i="0" u="none" strike="noStrike" cap="none" dirty="0">
                <a:solidFill>
                  <a:schemeClr val="dk1"/>
                </a:solidFill>
                <a:latin typeface="Calibri"/>
                <a:ea typeface="Calibri"/>
                <a:cs typeface="Calibri"/>
                <a:sym typeface="Calibri"/>
              </a:rPr>
              <a:t>Receive a Membership Permit Number and Security Code</a:t>
            </a:r>
          </a:p>
        </p:txBody>
      </p:sp>
    </p:spTree>
    <p:extLst>
      <p:ext uri="{BB962C8B-B14F-4D97-AF65-F5344CB8AC3E}">
        <p14:creationId xmlns:p14="http://schemas.microsoft.com/office/powerpoint/2010/main" val="3540129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9244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0" name="Shape 18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a:solidFill>
                  <a:schemeClr val="dk1"/>
                </a:solidFill>
                <a:latin typeface="Calibri"/>
                <a:ea typeface="Calibri"/>
                <a:cs typeface="Calibri"/>
                <a:sym typeface="Calibri"/>
              </a:rPr>
              <a:t>Selecting the Formulary</a:t>
            </a:r>
          </a:p>
        </p:txBody>
      </p:sp>
      <p:sp>
        <p:nvSpPr>
          <p:cNvPr id="181" name="Shape 181"/>
          <p:cNvSpPr txBox="1">
            <a:spLocks noGrp="1"/>
          </p:cNvSpPr>
          <p:nvPr>
            <p:ph type="body" idx="1"/>
          </p:nvPr>
        </p:nvSpPr>
        <p:spPr>
          <a:xfrm>
            <a:off x="456406" y="1295400"/>
            <a:ext cx="8229600" cy="5257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1" i="0" u="none" strike="noStrike" cap="none" dirty="0">
                <a:solidFill>
                  <a:schemeClr val="dk1"/>
                </a:solidFill>
                <a:latin typeface="Calibri"/>
                <a:ea typeface="Calibri"/>
                <a:cs typeface="Calibri"/>
                <a:sym typeface="Calibri"/>
              </a:rPr>
              <a:t>Considerations</a:t>
            </a:r>
          </a:p>
          <a:p>
            <a:pPr marL="742950" marR="0" lvl="1" indent="-285750" algn="l" rtl="0">
              <a:spcBef>
                <a:spcPts val="56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Cost</a:t>
            </a:r>
          </a:p>
          <a:p>
            <a:pPr marL="742950" marR="0" lvl="1" indent="-285750" algn="l" rtl="0">
              <a:spcBef>
                <a:spcPts val="56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Demonstrated efficacy</a:t>
            </a:r>
          </a:p>
          <a:p>
            <a:pPr marL="742950" marR="0" lvl="1" indent="-285750" algn="l" rtl="0">
              <a:spcBef>
                <a:spcPts val="56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Med diversion potential</a:t>
            </a:r>
          </a:p>
          <a:p>
            <a:pPr marL="742950" marR="0" lvl="1" indent="-285750" algn="l" rtl="0">
              <a:spcBef>
                <a:spcPts val="56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Prevalence of use in the community</a:t>
            </a:r>
          </a:p>
          <a:p>
            <a:pPr marL="342900" marR="0" lvl="0" indent="-342900" algn="l" rtl="0">
              <a:spcBef>
                <a:spcPts val="640"/>
              </a:spcBef>
              <a:spcAft>
                <a:spcPts val="0"/>
              </a:spcAft>
              <a:buClr>
                <a:schemeClr val="dk1"/>
              </a:buClr>
              <a:buSzPct val="100000"/>
              <a:buFont typeface="Arial"/>
              <a:buChar char="•"/>
            </a:pPr>
            <a:r>
              <a:rPr lang="en-US" b="1" dirty="0"/>
              <a:t>Establish</a:t>
            </a:r>
            <a:r>
              <a:rPr lang="en-US" sz="3200" b="1" i="0" u="none" strike="noStrike" cap="none" dirty="0">
                <a:solidFill>
                  <a:schemeClr val="dk1"/>
                </a:solidFill>
                <a:latin typeface="Calibri"/>
                <a:ea typeface="Calibri"/>
                <a:cs typeface="Calibri"/>
                <a:sym typeface="Calibri"/>
              </a:rPr>
              <a:t>ed required and preferred meds for each medication class</a:t>
            </a:r>
          </a:p>
          <a:p>
            <a:pPr lvl="1" indent="-342900">
              <a:spcBef>
                <a:spcPts val="640"/>
              </a:spcBef>
              <a:buFont typeface="Wingdings" panose="05000000000000000000" pitchFamily="2" charset="2"/>
              <a:buChar char="Ø"/>
            </a:pPr>
            <a:r>
              <a:rPr lang="en-US" sz="2400" dirty="0"/>
              <a:t>Did not employ step therapy algorithm</a:t>
            </a:r>
            <a:endParaRPr lang="en-US" sz="2400" i="0" u="none" strike="noStrike" cap="none" dirty="0">
              <a:solidFill>
                <a:schemeClr val="dk1"/>
              </a:solidFill>
              <a:sym typeface="Calibri"/>
            </a:endParaRPr>
          </a:p>
          <a:p>
            <a:pPr marL="342900" marR="0" lvl="0" indent="-342900" algn="l" rtl="0">
              <a:spcBef>
                <a:spcPts val="640"/>
              </a:spcBef>
              <a:spcAft>
                <a:spcPts val="0"/>
              </a:spcAft>
              <a:buClr>
                <a:schemeClr val="dk1"/>
              </a:buClr>
              <a:buSzPct val="100000"/>
              <a:buFont typeface="Arial"/>
              <a:buChar char="•"/>
            </a:pPr>
            <a:r>
              <a:rPr lang="en-US" sz="3200" b="1" i="0" u="none" strike="noStrike" cap="none" dirty="0">
                <a:solidFill>
                  <a:schemeClr val="dk1"/>
                </a:solidFill>
                <a:latin typeface="Calibri"/>
                <a:ea typeface="Calibri"/>
                <a:cs typeface="Calibri"/>
                <a:sym typeface="Calibri"/>
              </a:rPr>
              <a:t>Getting the balance right</a:t>
            </a:r>
          </a:p>
          <a:p>
            <a:pPr marL="742950" marR="0" lvl="1" indent="-285750" algn="l" rtl="0">
              <a:spcBef>
                <a:spcPts val="56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Too broad and it’s costly and threatens adoption</a:t>
            </a:r>
          </a:p>
          <a:p>
            <a:pPr marL="742950" marR="0" lvl="1" indent="-285750" algn="l" rtl="0">
              <a:spcBef>
                <a:spcPts val="560"/>
              </a:spcBef>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Too restrictive and it won’t achieve the goal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 name="Shape 18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a:solidFill>
                  <a:schemeClr val="dk1"/>
                </a:solidFill>
                <a:latin typeface="Calibri"/>
                <a:ea typeface="Calibri"/>
                <a:cs typeface="Calibri"/>
                <a:sym typeface="Calibri"/>
              </a:rPr>
              <a:t>The Path to Legislation</a:t>
            </a:r>
          </a:p>
        </p:txBody>
      </p:sp>
      <p:sp>
        <p:nvSpPr>
          <p:cNvPr id="187" name="Shape 187"/>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1" i="0" u="none" strike="noStrike" cap="none" dirty="0">
                <a:solidFill>
                  <a:schemeClr val="dk1"/>
                </a:solidFill>
                <a:latin typeface="Calibri"/>
                <a:ea typeface="Calibri"/>
                <a:cs typeface="Calibri"/>
                <a:sym typeface="Calibri"/>
              </a:rPr>
              <a:t>Laying the groundwork</a:t>
            </a:r>
          </a:p>
          <a:p>
            <a:pPr marL="0" marR="0" lvl="0" indent="0" algn="l" rtl="0">
              <a:spcBef>
                <a:spcPts val="0"/>
              </a:spcBef>
              <a:spcAft>
                <a:spcPts val="0"/>
              </a:spcAft>
              <a:buClr>
                <a:schemeClr val="dk1"/>
              </a:buClr>
              <a:buSzPct val="100000"/>
              <a:buNone/>
            </a:pPr>
            <a:endParaRPr lang="en-US" sz="1000" b="1" i="0" u="none" strike="noStrike" cap="none" dirty="0">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100000"/>
              <a:buFont typeface="Arial"/>
              <a:buChar char="•"/>
            </a:pPr>
            <a:r>
              <a:rPr lang="en-US" b="1" dirty="0"/>
              <a:t>The w</a:t>
            </a:r>
            <a:r>
              <a:rPr lang="en-US" sz="3200" b="1" i="0" u="none" strike="noStrike" cap="none" dirty="0">
                <a:solidFill>
                  <a:schemeClr val="dk1"/>
                </a:solidFill>
                <a:latin typeface="Calibri"/>
                <a:ea typeface="Calibri"/>
                <a:cs typeface="Calibri"/>
                <a:sym typeface="Calibri"/>
              </a:rPr>
              <a:t>ork of </a:t>
            </a:r>
            <a:r>
              <a:rPr lang="en-US" b="1" dirty="0"/>
              <a:t>standing state committees that address mental health and criminal justice</a:t>
            </a:r>
          </a:p>
          <a:p>
            <a:pPr marL="0" marR="0" lvl="0" indent="0" algn="l" rtl="0">
              <a:spcBef>
                <a:spcPts val="640"/>
              </a:spcBef>
              <a:spcAft>
                <a:spcPts val="0"/>
              </a:spcAft>
              <a:buClr>
                <a:schemeClr val="dk1"/>
              </a:buClr>
              <a:buSzPct val="100000"/>
              <a:buNone/>
            </a:pPr>
            <a:endParaRPr lang="en-US" sz="1000" b="1" i="0" u="none" strike="noStrike" cap="none" dirty="0">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100000"/>
              <a:buFont typeface="Arial"/>
              <a:buChar char="•"/>
            </a:pPr>
            <a:r>
              <a:rPr lang="en-US" sz="3200" b="1" i="0" u="none" strike="noStrike" cap="none" dirty="0">
                <a:solidFill>
                  <a:schemeClr val="dk1"/>
                </a:solidFill>
                <a:latin typeface="Calibri"/>
                <a:ea typeface="Calibri"/>
                <a:cs typeface="Calibri"/>
                <a:sym typeface="Calibri"/>
              </a:rPr>
              <a:t>Reaching out to legislators</a:t>
            </a:r>
          </a:p>
          <a:p>
            <a:pPr marL="0" marR="0" lvl="0" indent="0" algn="l" rtl="0">
              <a:spcBef>
                <a:spcPts val="640"/>
              </a:spcBef>
              <a:spcAft>
                <a:spcPts val="0"/>
              </a:spcAft>
              <a:buClr>
                <a:schemeClr val="dk1"/>
              </a:buClr>
              <a:buSzPct val="100000"/>
              <a:buNone/>
            </a:pPr>
            <a:endParaRPr lang="en-US" sz="1000" b="1" i="0" u="none" strike="noStrike" cap="none" dirty="0">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100000"/>
              <a:buFont typeface="Arial"/>
              <a:buChar char="•"/>
            </a:pPr>
            <a:r>
              <a:rPr lang="en-US" sz="3200" b="1" i="0" u="none" strike="noStrike" cap="none" dirty="0">
                <a:solidFill>
                  <a:schemeClr val="dk1"/>
                </a:solidFill>
                <a:latin typeface="Calibri"/>
                <a:ea typeface="Calibri"/>
                <a:cs typeface="Calibri"/>
                <a:sym typeface="Calibri"/>
              </a:rPr>
              <a:t>Spreading the word</a:t>
            </a:r>
          </a:p>
          <a:p>
            <a:pPr marL="0" marR="0" lvl="0" indent="0" algn="l" rtl="0">
              <a:spcBef>
                <a:spcPts val="640"/>
              </a:spcBef>
              <a:spcAft>
                <a:spcPts val="0"/>
              </a:spcAft>
              <a:buClr>
                <a:schemeClr val="dk1"/>
              </a:buClr>
              <a:buSzPct val="100000"/>
              <a:buNone/>
            </a:pPr>
            <a:endParaRPr lang="en-US" sz="1000" b="1" i="0" u="none" strike="noStrike" cap="none" dirty="0">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100000"/>
              <a:buFont typeface="Arial"/>
              <a:buChar char="•"/>
            </a:pPr>
            <a:r>
              <a:rPr lang="en-US" sz="3200" b="1" i="0" u="none" strike="noStrike" cap="none" dirty="0">
                <a:solidFill>
                  <a:schemeClr val="dk1"/>
                </a:solidFill>
                <a:latin typeface="Calibri"/>
                <a:ea typeface="Calibri"/>
                <a:cs typeface="Calibri"/>
                <a:sym typeface="Calibri"/>
              </a:rPr>
              <a:t>Eliciting buy-in (especially from county jails)</a:t>
            </a:r>
          </a:p>
          <a:p>
            <a:pPr marL="0" marR="0" lvl="0" indent="0" algn="l" rtl="0">
              <a:spcBef>
                <a:spcPts val="640"/>
              </a:spcBef>
              <a:spcAft>
                <a:spcPts val="0"/>
              </a:spcAft>
              <a:buClr>
                <a:schemeClr val="dk1"/>
              </a:buClr>
              <a:buSzPct val="100000"/>
              <a:buNone/>
            </a:pPr>
            <a:endParaRPr lang="en-US" sz="1000" b="1" i="0" u="none" strike="noStrike" cap="none" dirty="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Arial"/>
              <a:buChar char="•"/>
            </a:pPr>
            <a:r>
              <a:rPr lang="en-US" sz="3200" b="1" i="0" u="none" strike="noStrike" cap="none" dirty="0">
                <a:solidFill>
                  <a:schemeClr val="dk1"/>
                </a:solidFill>
                <a:latin typeface="Calibri"/>
                <a:ea typeface="Calibri"/>
                <a:cs typeface="Calibri"/>
                <a:sym typeface="Calibri"/>
              </a:rPr>
              <a:t>Creation of the bill SB17-019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 name="Shape 19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a:solidFill>
                  <a:schemeClr val="dk1"/>
                </a:solidFill>
                <a:latin typeface="Calibri"/>
                <a:ea typeface="Calibri"/>
                <a:cs typeface="Calibri"/>
                <a:sym typeface="Calibri"/>
              </a:rPr>
              <a:t>Elements of Colorado SB17-019</a:t>
            </a:r>
          </a:p>
        </p:txBody>
      </p:sp>
      <p:sp>
        <p:nvSpPr>
          <p:cNvPr id="193" name="Shape 193"/>
          <p:cNvSpPr txBox="1">
            <a:spLocks noGrp="1"/>
          </p:cNvSpPr>
          <p:nvPr>
            <p:ph type="body" idx="1"/>
          </p:nvPr>
        </p:nvSpPr>
        <p:spPr>
          <a:xfrm>
            <a:off x="457200" y="1600200"/>
            <a:ext cx="8229600" cy="51053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98666"/>
              <a:buFont typeface="Arial"/>
              <a:buChar char="•"/>
            </a:pPr>
            <a:r>
              <a:rPr lang="en-US" sz="2960" b="1" dirty="0"/>
              <a:t>Promulgate rules requiring compliance</a:t>
            </a:r>
            <a:r>
              <a:rPr lang="en-US" sz="2960" dirty="0"/>
              <a:t>:</a:t>
            </a:r>
          </a:p>
          <a:p>
            <a:pPr lvl="1" indent="-342900">
              <a:lnSpc>
                <a:spcPct val="90000"/>
              </a:lnSpc>
              <a:spcBef>
                <a:spcPts val="592"/>
              </a:spcBef>
              <a:buSzPct val="98666"/>
              <a:buFont typeface="Arial"/>
              <a:buChar char="•"/>
            </a:pPr>
            <a:r>
              <a:rPr lang="en-US" sz="2560" b="0" i="0" u="none" strike="noStrike" cap="none" dirty="0">
                <a:solidFill>
                  <a:schemeClr val="dk1"/>
                </a:solidFill>
                <a:latin typeface="Calibri"/>
                <a:ea typeface="Calibri"/>
                <a:cs typeface="Calibri"/>
                <a:sym typeface="Calibri"/>
              </a:rPr>
              <a:t>Office of Behavioral Health (OBH)</a:t>
            </a:r>
          </a:p>
          <a:p>
            <a:pPr lvl="1" indent="-342900">
              <a:lnSpc>
                <a:spcPct val="90000"/>
              </a:lnSpc>
              <a:spcBef>
                <a:spcPts val="592"/>
              </a:spcBef>
              <a:buSzPct val="98666"/>
              <a:buFont typeface="Arial"/>
              <a:buChar char="•"/>
            </a:pPr>
            <a:r>
              <a:rPr lang="en-US" sz="2560" dirty="0"/>
              <a:t>Department of Corrections (DOC)</a:t>
            </a:r>
          </a:p>
          <a:p>
            <a:pPr marL="400050" lvl="1" indent="0">
              <a:lnSpc>
                <a:spcPct val="90000"/>
              </a:lnSpc>
              <a:spcBef>
                <a:spcPts val="592"/>
              </a:spcBef>
              <a:buSzPct val="98666"/>
              <a:buNone/>
            </a:pPr>
            <a:endParaRPr lang="en-US" sz="100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592"/>
              </a:spcBef>
              <a:spcAft>
                <a:spcPts val="0"/>
              </a:spcAft>
              <a:buClr>
                <a:schemeClr val="dk1"/>
              </a:buClr>
              <a:buSzPct val="98666"/>
              <a:buFont typeface="Arial"/>
              <a:buChar char="•"/>
            </a:pPr>
            <a:r>
              <a:rPr lang="en-US" sz="2960" b="1" i="0" u="none" strike="noStrike" cap="none" dirty="0">
                <a:solidFill>
                  <a:schemeClr val="dk1"/>
                </a:solidFill>
                <a:latin typeface="Calibri"/>
                <a:ea typeface="Calibri"/>
                <a:cs typeface="Calibri"/>
                <a:sym typeface="Calibri"/>
              </a:rPr>
              <a:t>OBH to conduct annual reviews of the formulary</a:t>
            </a:r>
          </a:p>
          <a:p>
            <a:pPr marL="0" marR="0" lvl="0" indent="0" algn="l" rtl="0">
              <a:lnSpc>
                <a:spcPct val="90000"/>
              </a:lnSpc>
              <a:spcBef>
                <a:spcPts val="592"/>
              </a:spcBef>
              <a:spcAft>
                <a:spcPts val="0"/>
              </a:spcAft>
              <a:buClr>
                <a:schemeClr val="dk1"/>
              </a:buClr>
              <a:buSzPct val="98666"/>
              <a:buNone/>
            </a:pPr>
            <a:endParaRPr lang="en-US" sz="1000" b="1"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592"/>
              </a:spcBef>
              <a:spcAft>
                <a:spcPts val="0"/>
              </a:spcAft>
              <a:buClr>
                <a:schemeClr val="dk1"/>
              </a:buClr>
              <a:buSzPct val="98666"/>
              <a:buFont typeface="Arial"/>
              <a:buChar char="•"/>
            </a:pPr>
            <a:r>
              <a:rPr lang="en-US" sz="2960" b="1" dirty="0"/>
              <a:t>Participating providers required to share </a:t>
            </a:r>
            <a:r>
              <a:rPr lang="en-US" sz="2960" b="1" dirty="0" err="1"/>
              <a:t>tx</a:t>
            </a:r>
            <a:r>
              <a:rPr lang="en-US" sz="2960" b="1" dirty="0"/>
              <a:t> info</a:t>
            </a:r>
          </a:p>
          <a:p>
            <a:pPr marL="0" marR="0" lvl="0" indent="0" algn="l" rtl="0">
              <a:lnSpc>
                <a:spcPct val="90000"/>
              </a:lnSpc>
              <a:spcBef>
                <a:spcPts val="592"/>
              </a:spcBef>
              <a:spcAft>
                <a:spcPts val="0"/>
              </a:spcAft>
              <a:buClr>
                <a:schemeClr val="dk1"/>
              </a:buClr>
              <a:buSzPct val="98666"/>
              <a:buNone/>
            </a:pPr>
            <a:endParaRPr lang="en-US" sz="1000" b="1" i="0" u="none" strike="noStrike" cap="none" dirty="0">
              <a:solidFill>
                <a:schemeClr val="dk1"/>
              </a:solidFill>
              <a:sym typeface="Calibri"/>
            </a:endParaRPr>
          </a:p>
          <a:p>
            <a:pPr marL="342900" marR="0" lvl="0" indent="-342900" algn="l" rtl="0">
              <a:lnSpc>
                <a:spcPct val="90000"/>
              </a:lnSpc>
              <a:spcBef>
                <a:spcPts val="592"/>
              </a:spcBef>
              <a:spcAft>
                <a:spcPts val="0"/>
              </a:spcAft>
              <a:buClr>
                <a:schemeClr val="dk1"/>
              </a:buClr>
              <a:buSzPct val="98666"/>
              <a:buFont typeface="Arial"/>
              <a:buChar char="•"/>
            </a:pPr>
            <a:r>
              <a:rPr lang="en-US" sz="2960" b="1" dirty="0"/>
              <a:t>OBH to encourage participation in the purchasing cooperative</a:t>
            </a:r>
          </a:p>
          <a:p>
            <a:pPr marL="0" marR="0" lvl="0" indent="0" algn="l" rtl="0">
              <a:lnSpc>
                <a:spcPct val="90000"/>
              </a:lnSpc>
              <a:spcBef>
                <a:spcPts val="592"/>
              </a:spcBef>
              <a:spcAft>
                <a:spcPts val="0"/>
              </a:spcAft>
              <a:buClr>
                <a:schemeClr val="dk1"/>
              </a:buClr>
              <a:buSzPct val="98666"/>
              <a:buNone/>
            </a:pPr>
            <a:endParaRPr lang="en-US" sz="1000" b="1" i="0" u="none" strike="noStrike" cap="none" dirty="0">
              <a:solidFill>
                <a:schemeClr val="dk1"/>
              </a:solidFill>
              <a:sym typeface="Calibri"/>
            </a:endParaRPr>
          </a:p>
          <a:p>
            <a:pPr marL="342900" marR="0" lvl="0" indent="-342900" algn="l" rtl="0">
              <a:lnSpc>
                <a:spcPct val="90000"/>
              </a:lnSpc>
              <a:spcBef>
                <a:spcPts val="592"/>
              </a:spcBef>
              <a:spcAft>
                <a:spcPts val="0"/>
              </a:spcAft>
              <a:buClr>
                <a:schemeClr val="dk1"/>
              </a:buClr>
              <a:buSzPct val="98666"/>
              <a:buFont typeface="Arial"/>
              <a:buChar char="•"/>
            </a:pPr>
            <a:r>
              <a:rPr lang="en-US" sz="2960" b="1" dirty="0"/>
              <a:t>OBH and DOC to report on use of the formulary and the purchasing cooperative annually</a:t>
            </a:r>
            <a:endParaRPr lang="en-US" sz="2960" b="1" i="0" u="none" strike="noStrike" cap="none" dirty="0">
              <a:solidFill>
                <a:schemeClr val="dk1"/>
              </a:solidFill>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 name="Shape 19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a:solidFill>
                  <a:schemeClr val="dk1"/>
                </a:solidFill>
                <a:latin typeface="Calibri"/>
                <a:ea typeface="Calibri"/>
                <a:cs typeface="Calibri"/>
                <a:sym typeface="Calibri"/>
              </a:rPr>
              <a:t> Colorado SB17-019</a:t>
            </a:r>
          </a:p>
        </p:txBody>
      </p:sp>
      <p:sp>
        <p:nvSpPr>
          <p:cNvPr id="193" name="Shape 193"/>
          <p:cNvSpPr txBox="1">
            <a:spLocks noGrp="1"/>
          </p:cNvSpPr>
          <p:nvPr>
            <p:ph type="body" idx="1"/>
          </p:nvPr>
        </p:nvSpPr>
        <p:spPr>
          <a:xfrm>
            <a:off x="457200" y="1600200"/>
            <a:ext cx="8229600" cy="51053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98666"/>
              <a:buNone/>
            </a:pPr>
            <a:r>
              <a:rPr lang="en-US" sz="2960" b="1" i="0" u="none" strike="noStrike" cap="none" dirty="0">
                <a:solidFill>
                  <a:schemeClr val="dk1"/>
                </a:solidFill>
                <a:latin typeface="Calibri"/>
                <a:ea typeface="Calibri"/>
                <a:cs typeface="Calibri"/>
                <a:sym typeface="Calibri"/>
              </a:rPr>
              <a:t>Fiscal impact:</a:t>
            </a:r>
          </a:p>
          <a:p>
            <a:pPr lvl="1" indent="-342900">
              <a:lnSpc>
                <a:spcPct val="90000"/>
              </a:lnSpc>
              <a:spcBef>
                <a:spcPts val="0"/>
              </a:spcBef>
              <a:buSzPct val="98666"/>
              <a:buFont typeface="Arial"/>
              <a:buChar char="•"/>
            </a:pPr>
            <a:r>
              <a:rPr lang="en-US" sz="2560" dirty="0"/>
              <a:t>$540,575 in FY2017-18</a:t>
            </a:r>
          </a:p>
          <a:p>
            <a:pPr lvl="3" indent="-342900">
              <a:lnSpc>
                <a:spcPct val="90000"/>
              </a:lnSpc>
              <a:spcBef>
                <a:spcPts val="0"/>
              </a:spcBef>
              <a:buSzPct val="98666"/>
            </a:pPr>
            <a:r>
              <a:rPr lang="en-US" sz="1760" dirty="0"/>
              <a:t>$418,200 in Information Technology Services for Data Sharing</a:t>
            </a:r>
          </a:p>
          <a:p>
            <a:pPr lvl="3" indent="-342900">
              <a:lnSpc>
                <a:spcPct val="90000"/>
              </a:lnSpc>
              <a:spcBef>
                <a:spcPts val="0"/>
              </a:spcBef>
              <a:buSzPct val="98666"/>
            </a:pPr>
            <a:r>
              <a:rPr lang="en-US" sz="1760" dirty="0"/>
              <a:t>$76,873 in Personnel (1.0 FTE)</a:t>
            </a:r>
          </a:p>
          <a:p>
            <a:pPr lvl="3" indent="-342900">
              <a:lnSpc>
                <a:spcPct val="90000"/>
              </a:lnSpc>
              <a:spcBef>
                <a:spcPts val="0"/>
              </a:spcBef>
              <a:buSzPct val="98666"/>
            </a:pPr>
            <a:r>
              <a:rPr lang="en-US" sz="1760" dirty="0"/>
              <a:t>$24,000 for Consultant Services</a:t>
            </a:r>
          </a:p>
          <a:p>
            <a:pPr lvl="1" indent="-342900">
              <a:lnSpc>
                <a:spcPct val="90000"/>
              </a:lnSpc>
              <a:spcBef>
                <a:spcPts val="0"/>
              </a:spcBef>
              <a:buSzPct val="98666"/>
              <a:buFont typeface="Arial"/>
              <a:buChar char="•"/>
            </a:pPr>
            <a:r>
              <a:rPr lang="en-US" sz="2560" b="0" i="0" u="none" strike="noStrike" cap="none" dirty="0">
                <a:solidFill>
                  <a:schemeClr val="dk1"/>
                </a:solidFill>
                <a:latin typeface="Calibri"/>
                <a:ea typeface="Calibri"/>
                <a:cs typeface="Calibri"/>
                <a:sym typeface="Calibri"/>
              </a:rPr>
              <a:t>$126,057 thereafter</a:t>
            </a:r>
          </a:p>
          <a:p>
            <a:pPr marL="400050" lvl="1" indent="0">
              <a:lnSpc>
                <a:spcPct val="90000"/>
              </a:lnSpc>
              <a:spcBef>
                <a:spcPts val="0"/>
              </a:spcBef>
              <a:buSzPct val="98666"/>
              <a:buNone/>
            </a:pPr>
            <a:endParaRPr lang="en-US" sz="1000" b="0" i="0" u="none" strike="noStrike" cap="none" dirty="0">
              <a:solidFill>
                <a:schemeClr val="dk1"/>
              </a:solidFill>
              <a:latin typeface="Calibri"/>
              <a:ea typeface="Calibri"/>
              <a:cs typeface="Calibri"/>
              <a:sym typeface="Calibri"/>
            </a:endParaRPr>
          </a:p>
          <a:p>
            <a:pPr marL="0" marR="0" lvl="0" indent="0" algn="l" rtl="0">
              <a:lnSpc>
                <a:spcPct val="90000"/>
              </a:lnSpc>
              <a:spcBef>
                <a:spcPts val="592"/>
              </a:spcBef>
              <a:spcAft>
                <a:spcPts val="0"/>
              </a:spcAft>
              <a:buClr>
                <a:schemeClr val="dk1"/>
              </a:buClr>
              <a:buSzPct val="98666"/>
              <a:buNone/>
            </a:pPr>
            <a:r>
              <a:rPr lang="en-US" sz="2960" b="1" i="0" u="none" strike="noStrike" cap="none" dirty="0">
                <a:solidFill>
                  <a:schemeClr val="dk1"/>
                </a:solidFill>
                <a:sym typeface="Calibri"/>
              </a:rPr>
              <a:t>In Support of the bill:</a:t>
            </a:r>
          </a:p>
          <a:p>
            <a:pPr marL="857250" lvl="1" indent="-457200">
              <a:lnSpc>
                <a:spcPct val="90000"/>
              </a:lnSpc>
              <a:spcBef>
                <a:spcPts val="592"/>
              </a:spcBef>
              <a:buSzPct val="98666"/>
            </a:pPr>
            <a:r>
              <a:rPr lang="en-US" sz="2560" b="1" dirty="0"/>
              <a:t>Colorado Dept. of Human Services</a:t>
            </a:r>
          </a:p>
          <a:p>
            <a:pPr marL="857250" lvl="1" indent="-457200">
              <a:lnSpc>
                <a:spcPct val="90000"/>
              </a:lnSpc>
              <a:spcBef>
                <a:spcPts val="592"/>
              </a:spcBef>
              <a:buSzPct val="98666"/>
            </a:pPr>
            <a:r>
              <a:rPr lang="en-US" sz="2560" b="1" i="0" u="none" strike="noStrike" cap="none" dirty="0">
                <a:solidFill>
                  <a:schemeClr val="dk1"/>
                </a:solidFill>
                <a:sym typeface="Calibri"/>
              </a:rPr>
              <a:t>Dept. of Corrections/County Sheriffs Association</a:t>
            </a:r>
          </a:p>
          <a:p>
            <a:pPr marL="857250" lvl="1" indent="-457200">
              <a:lnSpc>
                <a:spcPct val="90000"/>
              </a:lnSpc>
              <a:spcBef>
                <a:spcPts val="592"/>
              </a:spcBef>
              <a:buSzPct val="98666"/>
            </a:pPr>
            <a:r>
              <a:rPr lang="en-US" sz="2560" b="1" dirty="0" err="1"/>
              <a:t>Tx</a:t>
            </a:r>
            <a:r>
              <a:rPr lang="en-US" sz="2560" b="1" dirty="0"/>
              <a:t> of Persons with Mental Health Disorders in the Criminal and Juvenile Justice System</a:t>
            </a:r>
          </a:p>
          <a:p>
            <a:pPr marL="857250" lvl="1" indent="-457200">
              <a:lnSpc>
                <a:spcPct val="90000"/>
              </a:lnSpc>
              <a:spcBef>
                <a:spcPts val="592"/>
              </a:spcBef>
              <a:buSzPct val="98666"/>
            </a:pPr>
            <a:r>
              <a:rPr lang="en-US" sz="2560" b="1" dirty="0"/>
              <a:t>Behavioral Health Transformation Council</a:t>
            </a:r>
          </a:p>
          <a:p>
            <a:pPr marL="857250" lvl="1" indent="-457200">
              <a:lnSpc>
                <a:spcPct val="90000"/>
              </a:lnSpc>
              <a:spcBef>
                <a:spcPts val="592"/>
              </a:spcBef>
              <a:buSzPct val="98666"/>
            </a:pPr>
            <a:r>
              <a:rPr lang="en-US" sz="2560" b="1" i="0" u="none" strike="noStrike" cap="none" dirty="0">
                <a:solidFill>
                  <a:schemeClr val="dk1"/>
                </a:solidFill>
                <a:sym typeface="Calibri"/>
              </a:rPr>
              <a:t>State Medicaid authority</a:t>
            </a:r>
          </a:p>
          <a:p>
            <a:pPr marL="0" marR="0" lvl="0" indent="0" algn="l" rtl="0">
              <a:lnSpc>
                <a:spcPct val="90000"/>
              </a:lnSpc>
              <a:spcBef>
                <a:spcPts val="592"/>
              </a:spcBef>
              <a:spcAft>
                <a:spcPts val="0"/>
              </a:spcAft>
              <a:buClr>
                <a:schemeClr val="dk1"/>
              </a:buClr>
              <a:buSzPct val="98666"/>
              <a:buNone/>
            </a:pPr>
            <a:endParaRPr lang="en-US" sz="296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592"/>
              </a:spcBef>
              <a:buClr>
                <a:schemeClr val="dk1"/>
              </a:buClr>
              <a:buSzPct val="98666"/>
              <a:buFont typeface="Arial"/>
              <a:buChar char="•"/>
            </a:pPr>
            <a:endParaRPr lang="en-US" sz="296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3821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 name="Shape 1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a:solidFill>
                  <a:schemeClr val="dk1"/>
                </a:solidFill>
                <a:latin typeface="Calibri"/>
                <a:ea typeface="Calibri"/>
                <a:cs typeface="Calibri"/>
                <a:sym typeface="Calibri"/>
              </a:rPr>
              <a:t>Clearing Misconceptions</a:t>
            </a:r>
          </a:p>
        </p:txBody>
      </p:sp>
      <p:sp>
        <p:nvSpPr>
          <p:cNvPr id="199" name="Shape 199"/>
          <p:cNvSpPr txBox="1">
            <a:spLocks noGrp="1"/>
          </p:cNvSpPr>
          <p:nvPr>
            <p:ph type="body" idx="1"/>
          </p:nvPr>
        </p:nvSpPr>
        <p:spPr>
          <a:xfrm>
            <a:off x="114299" y="1447800"/>
            <a:ext cx="8913813" cy="50291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3200" b="1" i="0" u="none" strike="noStrike" cap="none" dirty="0">
                <a:solidFill>
                  <a:schemeClr val="dk1"/>
                </a:solidFill>
                <a:latin typeface="Calibri"/>
                <a:ea typeface="Calibri"/>
                <a:cs typeface="Calibri"/>
                <a:sym typeface="Calibri"/>
              </a:rPr>
              <a:t>The bill does </a:t>
            </a:r>
            <a:r>
              <a:rPr lang="en-US" sz="3200" b="1" i="1" u="sng" strike="noStrike" cap="none" dirty="0">
                <a:solidFill>
                  <a:schemeClr val="dk1"/>
                </a:solidFill>
                <a:latin typeface="Calibri"/>
                <a:ea typeface="Calibri"/>
                <a:cs typeface="Calibri"/>
                <a:sym typeface="Calibri"/>
              </a:rPr>
              <a:t>not</a:t>
            </a:r>
            <a:r>
              <a:rPr lang="en-US" sz="3200" b="1" i="0" u="none" strike="noStrike" cap="none" dirty="0">
                <a:solidFill>
                  <a:schemeClr val="dk1"/>
                </a:solidFill>
                <a:latin typeface="Calibri"/>
                <a:ea typeface="Calibri"/>
                <a:cs typeface="Calibri"/>
                <a:sym typeface="Calibri"/>
              </a:rPr>
              <a:t>:</a:t>
            </a:r>
          </a:p>
          <a:p>
            <a:pPr lvl="1" indent="-342900">
              <a:lnSpc>
                <a:spcPct val="90000"/>
              </a:lnSpc>
              <a:spcBef>
                <a:spcPts val="0"/>
              </a:spcBef>
              <a:buFont typeface="Arial"/>
              <a:buChar char="•"/>
            </a:pPr>
            <a:r>
              <a:rPr lang="en-US" sz="2800" i="0" u="none" strike="noStrike" cap="none" dirty="0">
                <a:solidFill>
                  <a:schemeClr val="dk1"/>
                </a:solidFill>
                <a:sym typeface="Calibri"/>
              </a:rPr>
              <a:t>mandate what a prescriber can and can’t prescribe</a:t>
            </a:r>
          </a:p>
          <a:p>
            <a:pPr lvl="1" indent="-342900">
              <a:lnSpc>
                <a:spcPct val="90000"/>
              </a:lnSpc>
              <a:spcBef>
                <a:spcPts val="0"/>
              </a:spcBef>
              <a:buFont typeface="Arial"/>
              <a:buChar char="•"/>
            </a:pPr>
            <a:r>
              <a:rPr lang="en-US" i="0" u="none" strike="noStrike" cap="none" dirty="0">
                <a:solidFill>
                  <a:schemeClr val="dk1"/>
                </a:solidFill>
                <a:sym typeface="Calibri"/>
              </a:rPr>
              <a:t>directly affect the informed consent/medication decision process, which is highly individualized</a:t>
            </a:r>
          </a:p>
          <a:p>
            <a:pPr lvl="1" indent="-342900">
              <a:lnSpc>
                <a:spcPct val="90000"/>
              </a:lnSpc>
              <a:spcBef>
                <a:spcPts val="0"/>
              </a:spcBef>
              <a:buFont typeface="Arial"/>
              <a:buChar char="•"/>
            </a:pPr>
            <a:r>
              <a:rPr lang="en-US" dirty="0"/>
              <a:t>preclude a facility from having a non-formulary request or med pre-authorization system in place</a:t>
            </a:r>
          </a:p>
          <a:p>
            <a:pPr marL="400050" lvl="1" indent="0">
              <a:lnSpc>
                <a:spcPct val="90000"/>
              </a:lnSpc>
              <a:spcBef>
                <a:spcPts val="0"/>
              </a:spcBef>
              <a:buNone/>
            </a:pPr>
            <a:endParaRPr lang="en-US"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640"/>
              </a:spcBef>
              <a:spcAft>
                <a:spcPts val="0"/>
              </a:spcAft>
              <a:buClr>
                <a:schemeClr val="dk1"/>
              </a:buClr>
              <a:buSzPct val="100000"/>
              <a:buFont typeface="Arial"/>
              <a:buChar char="•"/>
            </a:pPr>
            <a:r>
              <a:rPr lang="en-US" b="1" dirty="0"/>
              <a:t>The bill is d</a:t>
            </a:r>
            <a:r>
              <a:rPr lang="en-US" sz="3200" b="1" i="0" u="none" strike="noStrike" cap="none" dirty="0">
                <a:solidFill>
                  <a:schemeClr val="dk1"/>
                </a:solidFill>
                <a:latin typeface="Calibri"/>
                <a:ea typeface="Calibri"/>
                <a:cs typeface="Calibri"/>
                <a:sym typeface="Calibri"/>
              </a:rPr>
              <a:t>esigned to help guide prescribing practices by knowing which meds are likely to be continued as a patient crosses systems of care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hape 89"/>
          <p:cNvSpPr txBox="1">
            <a:spLocks/>
          </p:cNvSpPr>
          <p:nvPr/>
        </p:nvSpPr>
        <p:spPr>
          <a:xfrm>
            <a:off x="780711" y="381000"/>
            <a:ext cx="7701000" cy="1470000"/>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en-US" sz="3959" dirty="0"/>
              <a:t>  </a:t>
            </a:r>
            <a:br>
              <a:rPr lang="en-US" sz="3959" dirty="0"/>
            </a:br>
            <a:r>
              <a:rPr lang="en-US" sz="3200" dirty="0"/>
              <a:t>Creating a Statewide Medication Formulary</a:t>
            </a:r>
          </a:p>
        </p:txBody>
      </p:sp>
      <p:sp>
        <p:nvSpPr>
          <p:cNvPr id="90" name="Shape 90"/>
          <p:cNvSpPr txBox="1">
            <a:spLocks noGrp="1"/>
          </p:cNvSpPr>
          <p:nvPr>
            <p:ph type="subTitle" idx="1"/>
          </p:nvPr>
        </p:nvSpPr>
        <p:spPr>
          <a:xfrm>
            <a:off x="1379817" y="5410200"/>
            <a:ext cx="6400800" cy="761043"/>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rgbClr val="888888"/>
              </a:buClr>
              <a:buSzPct val="25000"/>
              <a:buFont typeface="Arial"/>
              <a:buNone/>
            </a:pPr>
            <a:r>
              <a:rPr lang="en-US" b="0" i="0" u="none" strike="noStrike" cap="none" dirty="0">
                <a:solidFill>
                  <a:schemeClr val="tx1">
                    <a:lumMod val="75000"/>
                    <a:lumOff val="25000"/>
                  </a:schemeClr>
                </a:solidFill>
                <a:latin typeface="Calibri"/>
                <a:ea typeface="Calibri"/>
                <a:cs typeface="Calibri"/>
                <a:sym typeface="Calibri"/>
              </a:rPr>
              <a:t>Patrick K. Fox, MD</a:t>
            </a:r>
          </a:p>
          <a:p>
            <a:pPr marL="0" marR="0" lvl="0" indent="0" algn="ctr" rtl="0">
              <a:lnSpc>
                <a:spcPct val="80000"/>
              </a:lnSpc>
              <a:spcBef>
                <a:spcPts val="370"/>
              </a:spcBef>
              <a:spcAft>
                <a:spcPts val="0"/>
              </a:spcAft>
              <a:buClr>
                <a:srgbClr val="888888"/>
              </a:buClr>
              <a:buSzPct val="25000"/>
              <a:buFont typeface="Arial"/>
              <a:buNone/>
            </a:pPr>
            <a:r>
              <a:rPr lang="en-US" sz="2000" b="0" i="0" u="none" strike="noStrike" cap="none" dirty="0">
                <a:solidFill>
                  <a:schemeClr val="tx1">
                    <a:lumMod val="75000"/>
                    <a:lumOff val="25000"/>
                  </a:schemeClr>
                </a:solidFill>
                <a:latin typeface="Calibri"/>
                <a:ea typeface="Calibri"/>
                <a:cs typeface="Calibri"/>
                <a:sym typeface="Calibri"/>
              </a:rPr>
              <a:t>Chief Medical Officer</a:t>
            </a:r>
          </a:p>
          <a:p>
            <a:pPr marL="0" marR="0" lvl="0" indent="0" algn="ctr" rtl="0">
              <a:lnSpc>
                <a:spcPct val="80000"/>
              </a:lnSpc>
              <a:spcBef>
                <a:spcPts val="370"/>
              </a:spcBef>
              <a:buClr>
                <a:srgbClr val="888888"/>
              </a:buClr>
              <a:buSzPct val="25000"/>
              <a:buFont typeface="Arial"/>
              <a:buNone/>
            </a:pPr>
            <a:r>
              <a:rPr lang="en-US" sz="2000" b="0" i="0" u="none" strike="noStrike" cap="none" dirty="0">
                <a:solidFill>
                  <a:schemeClr val="tx1">
                    <a:lumMod val="75000"/>
                    <a:lumOff val="25000"/>
                  </a:schemeClr>
                </a:solidFill>
                <a:latin typeface="Calibri"/>
                <a:ea typeface="Calibri"/>
                <a:cs typeface="Calibri"/>
                <a:sym typeface="Calibri"/>
              </a:rPr>
              <a:t>Colorado Dept. of Human Services</a:t>
            </a:r>
          </a:p>
        </p:txBody>
      </p:sp>
      <p:sp>
        <p:nvSpPr>
          <p:cNvPr id="2" name="Rectangle 1"/>
          <p:cNvSpPr/>
          <p:nvPr/>
        </p:nvSpPr>
        <p:spPr>
          <a:xfrm>
            <a:off x="914400" y="448270"/>
            <a:ext cx="7465324" cy="923330"/>
          </a:xfrm>
          <a:prstGeom prst="rect">
            <a:avLst/>
          </a:prstGeom>
          <a:noFill/>
        </p:spPr>
        <p:txBody>
          <a:bodyPr wrap="square" lIns="91440" tIns="45720" rIns="91440" bIns="45720">
            <a:normAutofit fontScale="77500" lnSpcReduction="20000"/>
          </a:bodyPr>
          <a:lstStyle/>
          <a:p>
            <a:pPr algn="ctr"/>
            <a:r>
              <a:rPr lang="en-US" sz="5400" b="1" i="0" u="none" strike="noStrike" cap="none" spc="0" dirty="0">
                <a:ln w="18000">
                  <a:solidFill>
                    <a:schemeClr val="bg2">
                      <a:lumMod val="60000"/>
                      <a:lumOff val="40000"/>
                    </a:schemeClr>
                  </a:solidFill>
                  <a:prstDash val="solid"/>
                  <a:miter lim="800000"/>
                </a:ln>
                <a:solidFill>
                  <a:schemeClr val="tx1"/>
                </a:solidFill>
                <a:effectLst>
                  <a:outerShdw blurRad="25500" dist="23000" dir="7020000" algn="tl">
                    <a:srgbClr val="000000">
                      <a:alpha val="50000"/>
                    </a:srgbClr>
                  </a:outerShdw>
                </a:effectLst>
              </a:rPr>
              <a:t>The Rx Follows the Patient: </a:t>
            </a:r>
            <a:endParaRPr lang="en-US" sz="5400" b="1" cap="none" spc="0" dirty="0">
              <a:ln w="18000">
                <a:solidFill>
                  <a:schemeClr val="bg2">
                    <a:lumMod val="60000"/>
                    <a:lumOff val="40000"/>
                  </a:schemeClr>
                </a:solidFill>
                <a:prstDash val="solid"/>
                <a:miter lim="800000"/>
              </a:ln>
              <a:solidFill>
                <a:schemeClr val="tx1"/>
              </a:solidFill>
              <a:effectLst>
                <a:outerShdw blurRad="25500" dist="23000" dir="7020000" algn="tl">
                  <a:srgbClr val="000000">
                    <a:alpha val="50000"/>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a:t>The Path to Becoming Law-Senate</a:t>
            </a:r>
          </a:p>
        </p:txBody>
      </p:sp>
      <p:sp>
        <p:nvSpPr>
          <p:cNvPr id="3" name="Text Placeholder 2"/>
          <p:cNvSpPr>
            <a:spLocks noGrp="1"/>
          </p:cNvSpPr>
          <p:nvPr>
            <p:ph type="body" idx="1"/>
          </p:nvPr>
        </p:nvSpPr>
        <p:spPr>
          <a:xfrm>
            <a:off x="0" y="1447800"/>
            <a:ext cx="8991600" cy="5638800"/>
          </a:xfrm>
        </p:spPr>
        <p:txBody>
          <a:bodyPr/>
          <a:lstStyle/>
          <a:p>
            <a:pPr marL="203200" indent="0">
              <a:buNone/>
            </a:pPr>
            <a:r>
              <a:rPr lang="en-US" sz="2800" dirty="0"/>
              <a:t>1/11/2017: Introduced in Senate, assigned to Judiciary</a:t>
            </a:r>
          </a:p>
          <a:p>
            <a:pPr marL="203200" indent="0">
              <a:buNone/>
            </a:pPr>
            <a:r>
              <a:rPr lang="en-US" sz="2800" dirty="0"/>
              <a:t>2/13/2017: Senate Judiciary refer amended to </a:t>
            </a:r>
            <a:r>
              <a:rPr lang="en-US" sz="2800" dirty="0" err="1"/>
              <a:t>Approps</a:t>
            </a:r>
            <a:r>
              <a:rPr lang="en-US" sz="2800" dirty="0"/>
              <a:t>.</a:t>
            </a:r>
          </a:p>
          <a:p>
            <a:pPr marL="203200" indent="0">
              <a:buNone/>
            </a:pPr>
            <a:r>
              <a:rPr lang="en-US" sz="2800" dirty="0"/>
              <a:t>5/5/2017: Senate </a:t>
            </a:r>
            <a:r>
              <a:rPr lang="en-US" sz="2800" dirty="0" err="1"/>
              <a:t>Approps</a:t>
            </a:r>
            <a:r>
              <a:rPr lang="en-US" sz="2800" dirty="0"/>
              <a:t> referred amended to Special Committee, which passed the bill that day</a:t>
            </a:r>
          </a:p>
          <a:p>
            <a:pPr marL="203200" indent="0">
              <a:buNone/>
            </a:pPr>
            <a:r>
              <a:rPr lang="en-US" sz="2800" dirty="0"/>
              <a:t>5/8/2017: Senate 3</a:t>
            </a:r>
            <a:r>
              <a:rPr lang="en-US" sz="2800" baseline="30000" dirty="0"/>
              <a:t>rd</a:t>
            </a:r>
            <a:r>
              <a:rPr lang="en-US" sz="2800" dirty="0"/>
              <a:t> reading passed with amendments</a:t>
            </a:r>
          </a:p>
          <a:p>
            <a:pPr marL="203200" indent="0">
              <a:buNone/>
            </a:pPr>
            <a:r>
              <a:rPr lang="en-US" sz="2800" dirty="0"/>
              <a:t>5/10/2017: Senate considered House amendments and concurred.</a:t>
            </a:r>
          </a:p>
          <a:p>
            <a:pPr marL="203200" indent="0">
              <a:buNone/>
            </a:pPr>
            <a:r>
              <a:rPr lang="en-US" sz="2800" dirty="0"/>
              <a:t>5/18/2017: Signed by the President of the Senate</a:t>
            </a:r>
          </a:p>
        </p:txBody>
      </p:sp>
    </p:spTree>
    <p:extLst>
      <p:ext uri="{BB962C8B-B14F-4D97-AF65-F5344CB8AC3E}">
        <p14:creationId xmlns:p14="http://schemas.microsoft.com/office/powerpoint/2010/main" val="1659779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a:t>The Path to Becoming Law-House</a:t>
            </a:r>
          </a:p>
        </p:txBody>
      </p:sp>
      <p:sp>
        <p:nvSpPr>
          <p:cNvPr id="3" name="Text Placeholder 2"/>
          <p:cNvSpPr>
            <a:spLocks noGrp="1"/>
          </p:cNvSpPr>
          <p:nvPr>
            <p:ph type="body" idx="1"/>
          </p:nvPr>
        </p:nvSpPr>
        <p:spPr>
          <a:xfrm>
            <a:off x="0" y="1219200"/>
            <a:ext cx="9144000" cy="5638800"/>
          </a:xfrm>
        </p:spPr>
        <p:txBody>
          <a:bodyPr/>
          <a:lstStyle/>
          <a:p>
            <a:pPr marL="203200" indent="0">
              <a:buNone/>
            </a:pPr>
            <a:r>
              <a:rPr lang="en-US" sz="2800" dirty="0"/>
              <a:t>5/8/17:  Introduced to the House, assigned to Health, Insurance and Environment</a:t>
            </a:r>
          </a:p>
          <a:p>
            <a:pPr marL="203200" indent="0">
              <a:buNone/>
            </a:pPr>
            <a:r>
              <a:rPr lang="en-US" sz="2800" dirty="0"/>
              <a:t>5/9/2017: Refer </a:t>
            </a:r>
            <a:r>
              <a:rPr lang="en-US" sz="2800" dirty="0" err="1"/>
              <a:t>unamended</a:t>
            </a:r>
            <a:r>
              <a:rPr lang="en-US" sz="2800" dirty="0"/>
              <a:t> to Appropriations.</a:t>
            </a:r>
          </a:p>
          <a:p>
            <a:pPr marL="203200" indent="0">
              <a:buNone/>
            </a:pPr>
            <a:r>
              <a:rPr lang="en-US" sz="2800" dirty="0"/>
              <a:t>5/9/2017: Refer </a:t>
            </a:r>
            <a:r>
              <a:rPr lang="en-US" sz="2800" dirty="0" err="1"/>
              <a:t>unamended</a:t>
            </a:r>
            <a:r>
              <a:rPr lang="en-US" sz="2800" dirty="0"/>
              <a:t> to House </a:t>
            </a:r>
            <a:r>
              <a:rPr lang="en-US" sz="2800" dirty="0" err="1"/>
              <a:t>Cmte</a:t>
            </a:r>
            <a:r>
              <a:rPr lang="en-US" sz="2800" dirty="0"/>
              <a:t>. on the Whole</a:t>
            </a:r>
          </a:p>
          <a:p>
            <a:pPr marL="203200" indent="0">
              <a:buNone/>
            </a:pPr>
            <a:r>
              <a:rPr lang="en-US" sz="2800" dirty="0"/>
              <a:t>5/9/2017: House 2</a:t>
            </a:r>
            <a:r>
              <a:rPr lang="en-US" sz="2800" baseline="30000" dirty="0"/>
              <a:t>nd</a:t>
            </a:r>
            <a:r>
              <a:rPr lang="en-US" sz="2800" dirty="0"/>
              <a:t> reading, passed with amendments</a:t>
            </a:r>
          </a:p>
          <a:p>
            <a:pPr marL="203200" indent="0">
              <a:buNone/>
            </a:pPr>
            <a:r>
              <a:rPr lang="en-US" sz="2800" dirty="0"/>
              <a:t>5/10/2017: House 3</a:t>
            </a:r>
            <a:r>
              <a:rPr lang="en-US" sz="2800" baseline="30000" dirty="0"/>
              <a:t>rd</a:t>
            </a:r>
            <a:r>
              <a:rPr lang="en-US" sz="2800" dirty="0"/>
              <a:t> reading, passed with amendments</a:t>
            </a:r>
          </a:p>
          <a:p>
            <a:pPr marL="203200" indent="0">
              <a:buNone/>
            </a:pPr>
            <a:r>
              <a:rPr lang="en-US" sz="2800" dirty="0"/>
              <a:t>5/18/2017: Signed by the Speaker of the House</a:t>
            </a:r>
          </a:p>
        </p:txBody>
      </p:sp>
    </p:spTree>
    <p:extLst>
      <p:ext uri="{BB962C8B-B14F-4D97-AF65-F5344CB8AC3E}">
        <p14:creationId xmlns:p14="http://schemas.microsoft.com/office/powerpoint/2010/main" val="4111933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a:t>Governor’s Letter to the Senate</a:t>
            </a:r>
            <a:br>
              <a:rPr lang="en-US" b="1" dirty="0"/>
            </a:br>
            <a:r>
              <a:rPr lang="en-US" sz="2800" b="1" dirty="0"/>
              <a:t>June 6, 2017</a:t>
            </a:r>
          </a:p>
        </p:txBody>
      </p:sp>
      <p:sp>
        <p:nvSpPr>
          <p:cNvPr id="3" name="Text Placeholder 2"/>
          <p:cNvSpPr>
            <a:spLocks noGrp="1"/>
          </p:cNvSpPr>
          <p:nvPr>
            <p:ph type="body" idx="1"/>
          </p:nvPr>
        </p:nvSpPr>
        <p:spPr>
          <a:xfrm>
            <a:off x="457200" y="1981200"/>
            <a:ext cx="8229600" cy="4525963"/>
          </a:xfrm>
        </p:spPr>
        <p:txBody>
          <a:bodyPr/>
          <a:lstStyle/>
          <a:p>
            <a:pPr marL="203200" indent="0" algn="ctr">
              <a:buNone/>
            </a:pPr>
            <a:r>
              <a:rPr lang="en-US" sz="3600" dirty="0"/>
              <a:t>“We are pleased with the bill’s statutory changes and its support for Coloradans with mental illnesses.  On the bill’s policy merits, we take no issue. However, we have concerns regarding the bill’s cost and the late amendments that were added to this legislation.”</a:t>
            </a:r>
          </a:p>
        </p:txBody>
      </p:sp>
    </p:spTree>
    <p:extLst>
      <p:ext uri="{BB962C8B-B14F-4D97-AF65-F5344CB8AC3E}">
        <p14:creationId xmlns:p14="http://schemas.microsoft.com/office/powerpoint/2010/main" val="3034253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a:t>Governor’s Concerns</a:t>
            </a:r>
          </a:p>
        </p:txBody>
      </p:sp>
      <p:sp>
        <p:nvSpPr>
          <p:cNvPr id="3" name="Text Placeholder 2"/>
          <p:cNvSpPr>
            <a:spLocks noGrp="1"/>
          </p:cNvSpPr>
          <p:nvPr>
            <p:ph type="body" idx="1"/>
          </p:nvPr>
        </p:nvSpPr>
        <p:spPr>
          <a:xfrm>
            <a:off x="304800" y="1371600"/>
            <a:ext cx="8686800" cy="4525963"/>
          </a:xfrm>
        </p:spPr>
        <p:txBody>
          <a:bodyPr/>
          <a:lstStyle/>
          <a:p>
            <a:r>
              <a:rPr lang="en-US" dirty="0"/>
              <a:t>Independent fiscal impact analysis estimated a cost of $540,575 with 0.9 FTE and continued costs in future fiscal years</a:t>
            </a:r>
          </a:p>
          <a:p>
            <a:r>
              <a:rPr lang="en-US" dirty="0"/>
              <a:t>Amendments by the Legislature reduced the stated fiscal impact to $26,000 and 0.0 FTE</a:t>
            </a:r>
          </a:p>
          <a:p>
            <a:r>
              <a:rPr lang="en-US" dirty="0"/>
              <a:t>Language in the bill legislated future budget requests by the Administration to prioritize funds to accomplish the bill’s tasks.</a:t>
            </a:r>
          </a:p>
          <a:p>
            <a:r>
              <a:rPr lang="en-US" dirty="0"/>
              <a:t>“For these reasons, I allowed Senate Bill 17-019 to become law without my signature.”</a:t>
            </a:r>
          </a:p>
        </p:txBody>
      </p:sp>
    </p:spTree>
    <p:extLst>
      <p:ext uri="{BB962C8B-B14F-4D97-AF65-F5344CB8AC3E}">
        <p14:creationId xmlns:p14="http://schemas.microsoft.com/office/powerpoint/2010/main" val="710951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1845"/>
            <a:ext cx="8229600" cy="868363"/>
          </a:xfrm>
        </p:spPr>
        <p:txBody>
          <a:bodyPr/>
          <a:lstStyle/>
          <a:p>
            <a:r>
              <a:rPr lang="en-US" b="1" dirty="0"/>
              <a:t>Article 70</a:t>
            </a:r>
          </a:p>
        </p:txBody>
      </p:sp>
      <p:sp>
        <p:nvSpPr>
          <p:cNvPr id="3" name="Text Placeholder 2"/>
          <p:cNvSpPr>
            <a:spLocks noGrp="1"/>
          </p:cNvSpPr>
          <p:nvPr>
            <p:ph type="body" idx="1"/>
          </p:nvPr>
        </p:nvSpPr>
        <p:spPr>
          <a:xfrm>
            <a:off x="457200" y="1066800"/>
            <a:ext cx="8229600" cy="5562600"/>
          </a:xfrm>
        </p:spPr>
        <p:txBody>
          <a:bodyPr/>
          <a:lstStyle/>
          <a:p>
            <a:pPr marL="203200" indent="0" algn="ctr">
              <a:buNone/>
            </a:pPr>
            <a:r>
              <a:rPr lang="en-US" dirty="0"/>
              <a:t>“Medication Consistency for Individuals with Behavioral or Mental Health Disorders in the Criminal and Juvenile Justice Systems.”</a:t>
            </a:r>
          </a:p>
          <a:p>
            <a:pPr marL="203200" indent="0" algn="ctr">
              <a:buNone/>
            </a:pPr>
            <a:endParaRPr lang="en-US" sz="1200" dirty="0"/>
          </a:p>
          <a:p>
            <a:r>
              <a:rPr lang="en-US" sz="2800" dirty="0"/>
              <a:t>Critical that the state increase the likelihood that a broad spectrum of medications, including psychotropic medications, are available…regardless of setting or service provider</a:t>
            </a:r>
          </a:p>
          <a:p>
            <a:r>
              <a:rPr lang="en-US" sz="2800" dirty="0"/>
              <a:t>State can help ensure medication consistency and also decrease overall state costs through the use of a common and agreed upon medication formulary and cooperative purchasing</a:t>
            </a:r>
          </a:p>
        </p:txBody>
      </p:sp>
    </p:spTree>
    <p:extLst>
      <p:ext uri="{BB962C8B-B14F-4D97-AF65-F5344CB8AC3E}">
        <p14:creationId xmlns:p14="http://schemas.microsoft.com/office/powerpoint/2010/main" val="4194503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a:t>27-70-103, C.R.S.</a:t>
            </a:r>
          </a:p>
        </p:txBody>
      </p:sp>
      <p:sp>
        <p:nvSpPr>
          <p:cNvPr id="3" name="Text Placeholder 2"/>
          <p:cNvSpPr>
            <a:spLocks noGrp="1"/>
          </p:cNvSpPr>
          <p:nvPr>
            <p:ph type="body" idx="1"/>
          </p:nvPr>
        </p:nvSpPr>
        <p:spPr/>
        <p:txBody>
          <a:bodyPr/>
          <a:lstStyle/>
          <a:p>
            <a:r>
              <a:rPr lang="en-US" sz="2800" dirty="0"/>
              <a:t>By 12/1/2017, the Department of Human Services, in consultation with DOC, shall promulgate rules</a:t>
            </a:r>
          </a:p>
          <a:p>
            <a:r>
              <a:rPr lang="en-US" sz="2800" dirty="0"/>
              <a:t>Develop process for education and marketing</a:t>
            </a:r>
          </a:p>
          <a:p>
            <a:r>
              <a:rPr lang="en-US" sz="2800" dirty="0"/>
              <a:t>By 9/1 of every even-numbered year a CDHS must review the medication formulary for adequacy.</a:t>
            </a:r>
          </a:p>
          <a:p>
            <a:r>
              <a:rPr lang="en-US" sz="2800" dirty="0"/>
              <a:t>By 9/1/2018, CDHS shall develop a plan to share health information electronically.</a:t>
            </a:r>
          </a:p>
          <a:p>
            <a:r>
              <a:rPr lang="en-US" sz="2800" dirty="0"/>
              <a:t>Appropriated $26,000 for the program:</a:t>
            </a:r>
          </a:p>
          <a:p>
            <a:pPr lvl="1"/>
            <a:r>
              <a:rPr lang="en-US" sz="2400" dirty="0"/>
              <a:t>$24,000 to CDHS for personal services</a:t>
            </a:r>
          </a:p>
          <a:p>
            <a:pPr lvl="1"/>
            <a:r>
              <a:rPr lang="en-US" sz="2400" dirty="0"/>
              <a:t>$2,000 to CDHS to operating expenses</a:t>
            </a:r>
          </a:p>
        </p:txBody>
      </p:sp>
    </p:spTree>
    <p:extLst>
      <p:ext uri="{BB962C8B-B14F-4D97-AF65-F5344CB8AC3E}">
        <p14:creationId xmlns:p14="http://schemas.microsoft.com/office/powerpoint/2010/main" val="2852847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a:t>Next Steps</a:t>
            </a:r>
          </a:p>
        </p:txBody>
      </p:sp>
      <p:sp>
        <p:nvSpPr>
          <p:cNvPr id="3" name="Text Placeholder 2"/>
          <p:cNvSpPr>
            <a:spLocks noGrp="1"/>
          </p:cNvSpPr>
          <p:nvPr>
            <p:ph type="body" idx="1"/>
          </p:nvPr>
        </p:nvSpPr>
        <p:spPr>
          <a:xfrm>
            <a:off x="228600" y="1295400"/>
            <a:ext cx="8686800" cy="5410200"/>
          </a:xfrm>
        </p:spPr>
        <p:txBody>
          <a:bodyPr/>
          <a:lstStyle/>
          <a:p>
            <a:pPr marL="717550" indent="-514350">
              <a:buFont typeface="+mj-lt"/>
              <a:buAutoNum type="arabicParenR"/>
            </a:pPr>
            <a:r>
              <a:rPr lang="en-US" dirty="0"/>
              <a:t>Re-convene the SMEs to determine what meds are required.</a:t>
            </a:r>
          </a:p>
          <a:p>
            <a:pPr marL="717550" indent="-514350">
              <a:buFont typeface="+mj-lt"/>
              <a:buAutoNum type="arabicParenR"/>
            </a:pPr>
            <a:r>
              <a:rPr lang="en-US" dirty="0"/>
              <a:t>Promulgate State Rules compelling compliance</a:t>
            </a:r>
          </a:p>
          <a:p>
            <a:pPr marL="717550" indent="-514350">
              <a:buFont typeface="+mj-lt"/>
              <a:buAutoNum type="arabicParenR"/>
            </a:pPr>
            <a:r>
              <a:rPr lang="en-US" dirty="0"/>
              <a:t>Assisting participants in joining the purchasing cooperative</a:t>
            </a:r>
          </a:p>
          <a:p>
            <a:pPr marL="717550" indent="-514350">
              <a:buFont typeface="+mj-lt"/>
              <a:buAutoNum type="arabicParenR"/>
            </a:pPr>
            <a:r>
              <a:rPr lang="en-US" dirty="0"/>
              <a:t>Establish an audit schedule for those subject to the law.</a:t>
            </a:r>
          </a:p>
          <a:p>
            <a:pPr marL="717550" indent="-514350">
              <a:buFont typeface="+mj-lt"/>
              <a:buAutoNum type="arabicParenR"/>
            </a:pPr>
            <a:r>
              <a:rPr lang="en-US" dirty="0"/>
              <a:t>Create work plan for education and marketing</a:t>
            </a:r>
          </a:p>
          <a:p>
            <a:pPr marL="717550" indent="-514350">
              <a:buFont typeface="+mj-lt"/>
              <a:buAutoNum type="arabicParenR"/>
            </a:pPr>
            <a:r>
              <a:rPr lang="en-US" dirty="0"/>
              <a:t>Begin work to create the health information portal for state jails</a:t>
            </a:r>
          </a:p>
        </p:txBody>
      </p:sp>
    </p:spTree>
    <p:extLst>
      <p:ext uri="{BB962C8B-B14F-4D97-AF65-F5344CB8AC3E}">
        <p14:creationId xmlns:p14="http://schemas.microsoft.com/office/powerpoint/2010/main" val="598075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2451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rot="19832859">
            <a:off x="1903946" y="1870416"/>
            <a:ext cx="7267346" cy="903230"/>
          </a:xfrm>
        </p:spPr>
        <p:txBody>
          <a:bodyPr/>
          <a:lstStyle/>
          <a:p>
            <a:r>
              <a:rPr lang="en-US" sz="2700" dirty="0"/>
              <a:t>THE NAMI NATIONAL CONVENTION 2017</a:t>
            </a:r>
            <a:br>
              <a:rPr lang="en-US" sz="2700" dirty="0"/>
            </a:br>
            <a:r>
              <a:rPr lang="en-US" sz="1500" dirty="0"/>
              <a:t>ARLINGTON, VIRGINIA:  THE Sequential Intercept Model and </a:t>
            </a:r>
            <a:br>
              <a:rPr lang="en-US" sz="1500" dirty="0"/>
            </a:br>
            <a:r>
              <a:rPr lang="en-US" sz="1500" dirty="0"/>
              <a:t> CRIMINAL JUSTICE INNOVATIONS</a:t>
            </a:r>
          </a:p>
        </p:txBody>
      </p:sp>
      <p:sp>
        <p:nvSpPr>
          <p:cNvPr id="5" name="Subtitle 4"/>
          <p:cNvSpPr>
            <a:spLocks noGrp="1"/>
          </p:cNvSpPr>
          <p:nvPr>
            <p:ph type="subTitle" idx="1"/>
          </p:nvPr>
        </p:nvSpPr>
        <p:spPr>
          <a:xfrm>
            <a:off x="4032250" y="3823257"/>
            <a:ext cx="4868657" cy="1137050"/>
          </a:xfrm>
        </p:spPr>
        <p:txBody>
          <a:bodyPr>
            <a:normAutofit lnSpcReduction="10000"/>
          </a:bodyPr>
          <a:lstStyle/>
          <a:p>
            <a:pPr algn="r"/>
            <a:r>
              <a:rPr lang="en-US" sz="1800" dirty="0">
                <a:solidFill>
                  <a:schemeClr val="bg1"/>
                </a:solidFill>
              </a:rPr>
              <a:t> </a:t>
            </a:r>
            <a:r>
              <a:rPr lang="en-US" sz="1800" b="1" dirty="0">
                <a:solidFill>
                  <a:schemeClr val="bg1"/>
                </a:solidFill>
              </a:rPr>
              <a:t>Leslie Weisman, LCSW</a:t>
            </a:r>
          </a:p>
          <a:p>
            <a:pPr algn="r">
              <a:spcBef>
                <a:spcPts val="0"/>
              </a:spcBef>
            </a:pPr>
            <a:r>
              <a:rPr lang="en-US" sz="900" dirty="0">
                <a:solidFill>
                  <a:schemeClr val="bg1"/>
                </a:solidFill>
              </a:rPr>
              <a:t>Arlington Community Services Board/DHS</a:t>
            </a:r>
          </a:p>
          <a:p>
            <a:pPr algn="r">
              <a:spcBef>
                <a:spcPts val="0"/>
              </a:spcBef>
            </a:pPr>
            <a:r>
              <a:rPr lang="en-US" sz="900" dirty="0">
                <a:solidFill>
                  <a:schemeClr val="bg1"/>
                </a:solidFill>
              </a:rPr>
              <a:t>Behavioral Healthcare Division</a:t>
            </a:r>
          </a:p>
          <a:p>
            <a:pPr algn="r">
              <a:spcBef>
                <a:spcPts val="0"/>
              </a:spcBef>
            </a:pPr>
            <a:endParaRPr lang="en-US" sz="900" dirty="0">
              <a:solidFill>
                <a:schemeClr val="bg1"/>
              </a:solidFill>
            </a:endParaRPr>
          </a:p>
          <a:p>
            <a:pPr algn="r">
              <a:spcBef>
                <a:spcPts val="0"/>
              </a:spcBef>
            </a:pPr>
            <a:r>
              <a:rPr lang="en-US" sz="1800" dirty="0">
                <a:solidFill>
                  <a:schemeClr val="bg1"/>
                </a:solidFill>
              </a:rPr>
              <a:t>CAPT. BRIAN m. BERKE, MS</a:t>
            </a:r>
          </a:p>
          <a:p>
            <a:pPr algn="r">
              <a:spcBef>
                <a:spcPts val="0"/>
              </a:spcBef>
            </a:pPr>
            <a:r>
              <a:rPr lang="en-US" sz="900" dirty="0">
                <a:solidFill>
                  <a:schemeClr val="bg1"/>
                </a:solidFill>
              </a:rPr>
              <a:t>ARLINGTON COUNTY POLICE DEPARTMENT</a:t>
            </a:r>
          </a:p>
        </p:txBody>
      </p:sp>
      <p:sp>
        <p:nvSpPr>
          <p:cNvPr id="2" name="TextBox 1"/>
          <p:cNvSpPr txBox="1"/>
          <p:nvPr/>
        </p:nvSpPr>
        <p:spPr>
          <a:xfrm>
            <a:off x="6794702" y="5233870"/>
            <a:ext cx="2129051" cy="300082"/>
          </a:xfrm>
          <a:prstGeom prst="rect">
            <a:avLst/>
          </a:prstGeom>
          <a:noFill/>
        </p:spPr>
        <p:txBody>
          <a:bodyPr wrap="square" rtlCol="0">
            <a:spAutoFit/>
          </a:bodyPr>
          <a:lstStyle/>
          <a:p>
            <a:pPr algn="r" defTabSz="685800"/>
            <a:r>
              <a:rPr lang="en-US" sz="1350" kern="1200" dirty="0">
                <a:solidFill>
                  <a:srgbClr val="FFFFFF"/>
                </a:solidFill>
                <a:latin typeface="Franklin Gothic Book"/>
                <a:ea typeface="+mn-ea"/>
                <a:cs typeface="+mn-cs"/>
              </a:rPr>
              <a:t>JUNE 30, 2017</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450" y="936503"/>
            <a:ext cx="1074284" cy="10742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981" y="966143"/>
            <a:ext cx="971105" cy="97341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686" y="2082015"/>
            <a:ext cx="2389531" cy="325566"/>
          </a:xfrm>
          <a:prstGeom prst="rect">
            <a:avLst/>
          </a:prstGeom>
        </p:spPr>
      </p:pic>
    </p:spTree>
    <p:extLst>
      <p:ext uri="{BB962C8B-B14F-4D97-AF65-F5344CB8AC3E}">
        <p14:creationId xmlns:p14="http://schemas.microsoft.com/office/powerpoint/2010/main" val="2713586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Mental Health and Law Enforcement connections</a:t>
            </a:r>
          </a:p>
        </p:txBody>
      </p:sp>
      <p:sp>
        <p:nvSpPr>
          <p:cNvPr id="3" name="Content Placeholder 2"/>
          <p:cNvSpPr>
            <a:spLocks noGrp="1"/>
          </p:cNvSpPr>
          <p:nvPr>
            <p:ph idx="1"/>
          </p:nvPr>
        </p:nvSpPr>
        <p:spPr>
          <a:xfrm>
            <a:off x="817930" y="1682354"/>
            <a:ext cx="7521575" cy="2684859"/>
          </a:xfrm>
        </p:spPr>
        <p:txBody>
          <a:bodyPr/>
          <a:lstStyle/>
          <a:p>
            <a:pPr>
              <a:buClr>
                <a:schemeClr val="accent2"/>
              </a:buClr>
              <a:buFont typeface="Wingdings" panose="05000000000000000000" pitchFamily="2" charset="2"/>
              <a:buChar char="§"/>
            </a:pPr>
            <a:r>
              <a:rPr lang="en-US" sz="1350" dirty="0"/>
              <a:t>Long history in Arlington County of mental health and law enforcement partnering – for more than 25 years Emergency Mental Health Therapists have worked closely with Arlington County Police Department – ride </a:t>
            </a:r>
            <a:r>
              <a:rPr lang="en-US" sz="1350" dirty="0" err="1"/>
              <a:t>alongs</a:t>
            </a:r>
            <a:r>
              <a:rPr lang="en-US" sz="1350" dirty="0"/>
              <a:t>, roll calls, recruit training, community based assessments</a:t>
            </a:r>
          </a:p>
          <a:p>
            <a:pPr>
              <a:buClr>
                <a:schemeClr val="accent2"/>
              </a:buClr>
              <a:buFont typeface="Wingdings" panose="05000000000000000000" pitchFamily="2" charset="2"/>
              <a:buChar char="§"/>
            </a:pPr>
            <a:endParaRPr lang="en-US" sz="1350" dirty="0"/>
          </a:p>
          <a:p>
            <a:pPr>
              <a:buClr>
                <a:schemeClr val="accent2"/>
              </a:buClr>
              <a:buFont typeface="Wingdings" panose="05000000000000000000" pitchFamily="2" charset="2"/>
              <a:buChar char="§"/>
            </a:pPr>
            <a:endParaRPr lang="en-US" sz="1350" dirty="0"/>
          </a:p>
          <a:p>
            <a:pPr>
              <a:buClr>
                <a:schemeClr val="accent2"/>
              </a:buClr>
              <a:buFont typeface="Wingdings" panose="05000000000000000000" pitchFamily="2" charset="2"/>
              <a:buChar char="§"/>
            </a:pPr>
            <a:r>
              <a:rPr lang="en-US" sz="1350" dirty="0"/>
              <a:t>Police Captain is always assigned to act as a liaison between the Emergency Services staff and patrol officers – trouble shooting/real time feedback, working through difficult cases, understanding each other’s work</a:t>
            </a:r>
          </a:p>
        </p:txBody>
      </p:sp>
    </p:spTree>
    <p:extLst>
      <p:ext uri="{BB962C8B-B14F-4D97-AF65-F5344CB8AC3E}">
        <p14:creationId xmlns:p14="http://schemas.microsoft.com/office/powerpoint/2010/main" val="2831618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Shape 88" descr="giphy.gif"/>
          <p:cNvPicPr preferRelativeResize="0"/>
          <p:nvPr/>
        </p:nvPicPr>
        <p:blipFill>
          <a:blip r:embed="rId4">
            <a:alphaModFix/>
          </a:blip>
          <a:stretch>
            <a:fillRect/>
          </a:stretch>
        </p:blipFill>
        <p:spPr>
          <a:xfrm>
            <a:off x="782987" y="186246"/>
            <a:ext cx="7698724" cy="5774049"/>
          </a:xfrm>
          <a:prstGeom prst="rect">
            <a:avLst/>
          </a:prstGeom>
          <a:noFill/>
          <a:ln>
            <a:noFill/>
          </a:ln>
          <a:effectLst>
            <a:softEdge rad="63500"/>
          </a:effectLst>
        </p:spPr>
      </p:pic>
      <p:sp>
        <p:nvSpPr>
          <p:cNvPr id="90" name="Shape 90"/>
          <p:cNvSpPr txBox="1">
            <a:spLocks noGrp="1"/>
          </p:cNvSpPr>
          <p:nvPr>
            <p:ph type="subTitle" idx="1"/>
          </p:nvPr>
        </p:nvSpPr>
        <p:spPr>
          <a:xfrm>
            <a:off x="1379817" y="5410200"/>
            <a:ext cx="6400800" cy="761043"/>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rgbClr val="888888"/>
              </a:buClr>
              <a:buSzPct val="25000"/>
              <a:buFont typeface="Arial"/>
              <a:buNone/>
            </a:pPr>
            <a:r>
              <a:rPr lang="en-US" b="0" i="0" u="none" strike="noStrike" cap="none" dirty="0">
                <a:solidFill>
                  <a:schemeClr val="tx1">
                    <a:lumMod val="75000"/>
                    <a:lumOff val="25000"/>
                  </a:schemeClr>
                </a:solidFill>
                <a:latin typeface="Calibri"/>
                <a:ea typeface="Calibri"/>
                <a:cs typeface="Calibri"/>
                <a:sym typeface="Calibri"/>
              </a:rPr>
              <a:t>Patrick K. Fox, MD</a:t>
            </a:r>
          </a:p>
          <a:p>
            <a:pPr marL="0" marR="0" lvl="0" indent="0" algn="ctr" rtl="0">
              <a:lnSpc>
                <a:spcPct val="80000"/>
              </a:lnSpc>
              <a:spcBef>
                <a:spcPts val="370"/>
              </a:spcBef>
              <a:spcAft>
                <a:spcPts val="0"/>
              </a:spcAft>
              <a:buClr>
                <a:srgbClr val="888888"/>
              </a:buClr>
              <a:buSzPct val="25000"/>
              <a:buFont typeface="Arial"/>
              <a:buNone/>
            </a:pPr>
            <a:r>
              <a:rPr lang="en-US" sz="2000" b="0" i="0" u="none" strike="noStrike" cap="none" dirty="0">
                <a:solidFill>
                  <a:schemeClr val="tx1">
                    <a:lumMod val="75000"/>
                    <a:lumOff val="25000"/>
                  </a:schemeClr>
                </a:solidFill>
                <a:latin typeface="Calibri"/>
                <a:ea typeface="Calibri"/>
                <a:cs typeface="Calibri"/>
                <a:sym typeface="Calibri"/>
              </a:rPr>
              <a:t>Chief Medical Officer</a:t>
            </a:r>
          </a:p>
          <a:p>
            <a:pPr marL="0" marR="0" lvl="0" indent="0" algn="ctr" rtl="0">
              <a:lnSpc>
                <a:spcPct val="80000"/>
              </a:lnSpc>
              <a:spcBef>
                <a:spcPts val="370"/>
              </a:spcBef>
              <a:buClr>
                <a:srgbClr val="888888"/>
              </a:buClr>
              <a:buSzPct val="25000"/>
              <a:buFont typeface="Arial"/>
              <a:buNone/>
            </a:pPr>
            <a:r>
              <a:rPr lang="en-US" sz="2000" b="0" i="0" u="none" strike="noStrike" cap="none" dirty="0">
                <a:solidFill>
                  <a:schemeClr val="tx1">
                    <a:lumMod val="75000"/>
                    <a:lumOff val="25000"/>
                  </a:schemeClr>
                </a:solidFill>
                <a:latin typeface="Calibri"/>
                <a:ea typeface="Calibri"/>
                <a:cs typeface="Calibri"/>
                <a:sym typeface="Calibri"/>
              </a:rPr>
              <a:t>Colorado Dept. of Human Services</a:t>
            </a:r>
          </a:p>
        </p:txBody>
      </p:sp>
      <p:sp>
        <p:nvSpPr>
          <p:cNvPr id="2" name="Rectangle 1"/>
          <p:cNvSpPr/>
          <p:nvPr/>
        </p:nvSpPr>
        <p:spPr>
          <a:xfrm>
            <a:off x="914400" y="477672"/>
            <a:ext cx="7465324" cy="923330"/>
          </a:xfrm>
          <a:prstGeom prst="rect">
            <a:avLst/>
          </a:prstGeom>
          <a:solidFill>
            <a:schemeClr val="bg1"/>
          </a:solidFill>
        </p:spPr>
        <p:txBody>
          <a:bodyPr wrap="square" lIns="91440" tIns="45720" rIns="91440" bIns="45720">
            <a:normAutofit fontScale="77500" lnSpcReduction="20000"/>
          </a:bodyPr>
          <a:lstStyle/>
          <a:p>
            <a:pPr algn="ctr"/>
            <a:r>
              <a:rPr lang="en-US" sz="5400" b="1" i="0" u="none" strike="noStrike" cap="none" spc="0" dirty="0">
                <a:ln w="18000">
                  <a:solidFill>
                    <a:schemeClr val="bg2">
                      <a:lumMod val="60000"/>
                      <a:lumOff val="40000"/>
                    </a:schemeClr>
                  </a:solidFill>
                  <a:prstDash val="solid"/>
                  <a:miter lim="800000"/>
                </a:ln>
                <a:solidFill>
                  <a:schemeClr val="tx1"/>
                </a:solidFill>
                <a:effectLst>
                  <a:outerShdw blurRad="25500" dist="23000" dir="7020000" algn="tl">
                    <a:srgbClr val="000000">
                      <a:alpha val="50000"/>
                    </a:srgbClr>
                  </a:outerShdw>
                </a:effectLst>
              </a:rPr>
              <a:t>The Rx Follows the Patient: </a:t>
            </a:r>
            <a:endParaRPr lang="en-US" sz="5400" b="1" cap="none" spc="0" dirty="0">
              <a:ln w="18000">
                <a:solidFill>
                  <a:schemeClr val="bg2">
                    <a:lumMod val="60000"/>
                    <a:lumOff val="40000"/>
                  </a:schemeClr>
                </a:solidFill>
                <a:prstDash val="solid"/>
                <a:miter lim="800000"/>
              </a:ln>
              <a:solidFill>
                <a:schemeClr val="tx1"/>
              </a:solidFill>
              <a:effectLst>
                <a:outerShdw blurRad="25500" dist="23000" dir="7020000" algn="tl">
                  <a:srgbClr val="000000">
                    <a:alpha val="50000"/>
                  </a:srgbClr>
                </a:outerShdw>
              </a:effectLst>
            </a:endParaRPr>
          </a:p>
        </p:txBody>
      </p:sp>
      <p:sp>
        <p:nvSpPr>
          <p:cNvPr id="89" name="Shape 89"/>
          <p:cNvSpPr txBox="1">
            <a:spLocks noGrp="1"/>
          </p:cNvSpPr>
          <p:nvPr>
            <p:ph type="ctrTitle"/>
          </p:nvPr>
        </p:nvSpPr>
        <p:spPr>
          <a:xfrm>
            <a:off x="780711" y="358800"/>
            <a:ext cx="7701000" cy="1470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0" i="0" u="none" strike="noStrike" cap="none" dirty="0">
                <a:solidFill>
                  <a:schemeClr val="dk1"/>
                </a:solidFill>
              </a:rPr>
              <a:t>  </a:t>
            </a:r>
            <a:br>
              <a:rPr lang="en-US" sz="3959" b="0" i="0" u="none" strike="noStrike" cap="none" dirty="0">
                <a:solidFill>
                  <a:schemeClr val="dk1"/>
                </a:solidFill>
              </a:rPr>
            </a:br>
            <a:r>
              <a:rPr lang="en-US" sz="3200" b="0" i="0" u="none" strike="noStrike" cap="none" dirty="0">
                <a:solidFill>
                  <a:schemeClr val="dk1"/>
                </a:solidFill>
              </a:rPr>
              <a:t>Creating a Statewide Medication Formulary</a:t>
            </a:r>
          </a:p>
        </p:txBody>
      </p:sp>
    </p:spTree>
    <p:extLst>
      <p:ext uri="{BB962C8B-B14F-4D97-AF65-F5344CB8AC3E}">
        <p14:creationId xmlns:p14="http://schemas.microsoft.com/office/powerpoint/2010/main" val="3215886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22325" y="1189051"/>
            <a:ext cx="7521575" cy="411956"/>
          </a:xfrm>
        </p:spPr>
        <p:txBody>
          <a:bodyPr/>
          <a:lstStyle/>
          <a:p>
            <a:r>
              <a:rPr lang="en-US" b="1" dirty="0"/>
              <a:t>History of Arlington county Mental Health Criminal Justice Review Committee (MHCJR)</a:t>
            </a:r>
          </a:p>
        </p:txBody>
      </p:sp>
      <p:sp>
        <p:nvSpPr>
          <p:cNvPr id="31747" name="Rectangle 3"/>
          <p:cNvSpPr>
            <a:spLocks noGrp="1" noChangeArrowheads="1"/>
          </p:cNvSpPr>
          <p:nvPr>
            <p:ph type="body" idx="1"/>
          </p:nvPr>
        </p:nvSpPr>
        <p:spPr/>
        <p:txBody>
          <a:bodyPr/>
          <a:lstStyle/>
          <a:p>
            <a:pPr>
              <a:lnSpc>
                <a:spcPct val="80000"/>
              </a:lnSpc>
              <a:buFont typeface="Wingdings" pitchFamily="2" charset="2"/>
              <a:buNone/>
            </a:pPr>
            <a:endParaRPr lang="af-ZA" sz="2100" dirty="0"/>
          </a:p>
          <a:p>
            <a:pPr>
              <a:lnSpc>
                <a:spcPct val="80000"/>
              </a:lnSpc>
              <a:buFont typeface="Wingdings" pitchFamily="2" charset="2"/>
              <a:buChar char="Ø"/>
            </a:pPr>
            <a:r>
              <a:rPr lang="en-US" sz="2100" b="0" dirty="0"/>
              <a:t>Committee started in May 2003 in an attempt to look at the process that seriously mentally ill (SMI) people go through in Arlington in terms of the criminal justice system</a:t>
            </a:r>
          </a:p>
          <a:p>
            <a:pPr>
              <a:lnSpc>
                <a:spcPct val="80000"/>
              </a:lnSpc>
              <a:buFont typeface="Wingdings" pitchFamily="2" charset="2"/>
              <a:buChar char="Ø"/>
            </a:pPr>
            <a:endParaRPr lang="en-US" sz="2100" b="0" dirty="0"/>
          </a:p>
          <a:p>
            <a:pPr>
              <a:lnSpc>
                <a:spcPct val="80000"/>
              </a:lnSpc>
              <a:buFont typeface="Wingdings" pitchFamily="2" charset="2"/>
              <a:buChar char="Ø"/>
            </a:pPr>
            <a:r>
              <a:rPr lang="en-US" sz="2100" b="0" dirty="0"/>
              <a:t>Where do these individuals fall through the cracks?</a:t>
            </a:r>
          </a:p>
          <a:p>
            <a:pPr>
              <a:lnSpc>
                <a:spcPct val="80000"/>
              </a:lnSpc>
              <a:buFont typeface="Wingdings" pitchFamily="2" charset="2"/>
              <a:buChar char="Ø"/>
            </a:pPr>
            <a:endParaRPr lang="en-US" sz="2100" b="0" dirty="0"/>
          </a:p>
          <a:p>
            <a:pPr>
              <a:lnSpc>
                <a:spcPct val="80000"/>
              </a:lnSpc>
              <a:buFont typeface="Wingdings" pitchFamily="2" charset="2"/>
              <a:buChar char="Ø"/>
            </a:pPr>
            <a:r>
              <a:rPr lang="en-US" sz="2100" b="0" dirty="0"/>
              <a:t>Where are new programming or stronger partnerships needed?</a:t>
            </a:r>
          </a:p>
        </p:txBody>
      </p:sp>
    </p:spTree>
    <p:extLst>
      <p:ext uri="{BB962C8B-B14F-4D97-AF65-F5344CB8AC3E}">
        <p14:creationId xmlns:p14="http://schemas.microsoft.com/office/powerpoint/2010/main" val="2229534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Franklin Gothic Book" panose="020B0503020102020204" pitchFamily="34" charset="0"/>
              </a:rPr>
              <a:t>Original Goals of MHCJR Committee</a:t>
            </a:r>
          </a:p>
        </p:txBody>
      </p:sp>
      <p:sp>
        <p:nvSpPr>
          <p:cNvPr id="3" name="Content Placeholder 2"/>
          <p:cNvSpPr>
            <a:spLocks noGrp="1"/>
          </p:cNvSpPr>
          <p:nvPr>
            <p:ph idx="1"/>
          </p:nvPr>
        </p:nvSpPr>
        <p:spPr>
          <a:xfrm>
            <a:off x="1390918" y="1736233"/>
            <a:ext cx="6267182" cy="3693017"/>
          </a:xfrm>
        </p:spPr>
        <p:txBody>
          <a:bodyPr/>
          <a:lstStyle/>
          <a:p>
            <a:pPr>
              <a:buFont typeface="Wingdings" panose="05000000000000000000" pitchFamily="2" charset="2"/>
              <a:buChar char="Ø"/>
            </a:pPr>
            <a:r>
              <a:rPr lang="en-US" sz="1500" b="0" dirty="0"/>
              <a:t>Review current mental health and county jail systems and processes for treating SMI</a:t>
            </a:r>
          </a:p>
          <a:p>
            <a:pPr>
              <a:buFont typeface="Wingdings" panose="05000000000000000000" pitchFamily="2" charset="2"/>
              <a:buChar char="Ø"/>
            </a:pPr>
            <a:r>
              <a:rPr lang="en-US" sz="1500" b="0" dirty="0"/>
              <a:t>Make recommendations for system improvements to more effectively divert, treat and monitor persons with mental illness who become involved in the system</a:t>
            </a:r>
          </a:p>
          <a:p>
            <a:pPr>
              <a:buFont typeface="Wingdings" panose="05000000000000000000" pitchFamily="2" charset="2"/>
              <a:buChar char="Ø"/>
            </a:pPr>
            <a:r>
              <a:rPr lang="en-US" sz="1500" b="0" dirty="0"/>
              <a:t>Create effective linkages for mentally ill persons as they leave the jail</a:t>
            </a:r>
          </a:p>
          <a:p>
            <a:pPr>
              <a:buFont typeface="Wingdings" panose="05000000000000000000" pitchFamily="2" charset="2"/>
              <a:buChar char="Ø"/>
            </a:pPr>
            <a:r>
              <a:rPr lang="en-US" sz="1500" b="0" dirty="0"/>
              <a:t>Implement recommendations</a:t>
            </a:r>
          </a:p>
        </p:txBody>
      </p:sp>
    </p:spTree>
    <p:extLst>
      <p:ext uri="{BB962C8B-B14F-4D97-AF65-F5344CB8AC3E}">
        <p14:creationId xmlns:p14="http://schemas.microsoft.com/office/powerpoint/2010/main" val="142464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b="1" dirty="0"/>
              <a:t>Committee Membership</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Behavioral Healthcare staff: forensic team,  CIT Coordinator, jail based mental health staff, substance abuse staff, Emergency Services staff to include Certified Peer Specialist,  senior management</a:t>
            </a:r>
          </a:p>
          <a:p>
            <a:pPr>
              <a:buFont typeface="Arial" panose="020B0604020202020204" pitchFamily="34" charset="0"/>
              <a:buChar char="•"/>
            </a:pPr>
            <a:r>
              <a:rPr lang="en-US" dirty="0"/>
              <a:t>Local NAMI representatives</a:t>
            </a:r>
          </a:p>
          <a:p>
            <a:pPr>
              <a:buFont typeface="Arial" panose="020B0604020202020204" pitchFamily="34" charset="0"/>
              <a:buChar char="•"/>
            </a:pPr>
            <a:r>
              <a:rPr lang="en-US" dirty="0"/>
              <a:t>Sheriff’s Department</a:t>
            </a:r>
          </a:p>
          <a:p>
            <a:pPr>
              <a:buFont typeface="Arial" panose="020B0604020202020204" pitchFamily="34" charset="0"/>
              <a:buChar char="•"/>
            </a:pPr>
            <a:r>
              <a:rPr lang="en-US" dirty="0"/>
              <a:t>Magistrate </a:t>
            </a:r>
          </a:p>
          <a:p>
            <a:pPr>
              <a:buFont typeface="Arial" panose="020B0604020202020204" pitchFamily="34" charset="0"/>
              <a:buChar char="•"/>
            </a:pPr>
            <a:r>
              <a:rPr lang="en-US" dirty="0"/>
              <a:t>Public Defender and Sentencing Advocate</a:t>
            </a:r>
          </a:p>
          <a:p>
            <a:pPr>
              <a:buFont typeface="Arial" panose="020B0604020202020204" pitchFamily="34" charset="0"/>
              <a:buChar char="•"/>
            </a:pPr>
            <a:r>
              <a:rPr lang="en-US" dirty="0"/>
              <a:t>Deputy Commonwealth’s Attorney </a:t>
            </a:r>
          </a:p>
          <a:p>
            <a:pPr>
              <a:buFont typeface="Arial" panose="020B0604020202020204" pitchFamily="34" charset="0"/>
              <a:buChar char="•"/>
            </a:pPr>
            <a:r>
              <a:rPr lang="en-US" dirty="0"/>
              <a:t>Police Department</a:t>
            </a:r>
          </a:p>
          <a:p>
            <a:pPr>
              <a:buFont typeface="Arial" panose="020B0604020202020204" pitchFamily="34" charset="0"/>
              <a:buChar char="•"/>
            </a:pPr>
            <a:r>
              <a:rPr lang="en-US" dirty="0"/>
              <a:t>Community Corrections</a:t>
            </a:r>
          </a:p>
          <a:p>
            <a:pPr>
              <a:buFont typeface="Arial" panose="020B0604020202020204" pitchFamily="34" charset="0"/>
              <a:buChar char="•"/>
            </a:pPr>
            <a:r>
              <a:rPr lang="en-US" dirty="0"/>
              <a:t>State Probation and Parole</a:t>
            </a:r>
          </a:p>
          <a:p>
            <a:pPr>
              <a:buFont typeface="Arial" panose="020B0604020202020204" pitchFamily="34" charset="0"/>
              <a:buChar char="•"/>
            </a:pPr>
            <a:r>
              <a:rPr lang="en-US" dirty="0"/>
              <a:t>General District Court Judge</a:t>
            </a:r>
          </a:p>
          <a:p>
            <a:endParaRPr lang="en-US" dirty="0"/>
          </a:p>
        </p:txBody>
      </p:sp>
    </p:spTree>
    <p:extLst>
      <p:ext uri="{BB962C8B-B14F-4D97-AF65-F5344CB8AC3E}">
        <p14:creationId xmlns:p14="http://schemas.microsoft.com/office/powerpoint/2010/main" val="347490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accomplishments of </a:t>
            </a:r>
            <a:r>
              <a:rPr lang="en-US" dirty="0" err="1"/>
              <a:t>mhcjr</a:t>
            </a:r>
            <a:r>
              <a:rPr lang="en-US" dirty="0"/>
              <a:t> committee since ‘03</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Year 3:</a:t>
            </a:r>
            <a:r>
              <a:rPr lang="en-US" b="0" dirty="0"/>
              <a:t> Creation of Forensic Case Management/Jail Diversion team</a:t>
            </a:r>
          </a:p>
          <a:p>
            <a:pPr>
              <a:buFont typeface="Wingdings" panose="05000000000000000000" pitchFamily="2" charset="2"/>
              <a:buChar char="Ø"/>
            </a:pPr>
            <a:r>
              <a:rPr lang="en-US" dirty="0"/>
              <a:t>Year 4: </a:t>
            </a:r>
            <a:r>
              <a:rPr lang="en-US" b="0" dirty="0"/>
              <a:t>With state grants,  hired a supervisor and Jail Discharge Planner</a:t>
            </a:r>
          </a:p>
          <a:p>
            <a:pPr>
              <a:buFont typeface="Wingdings" panose="05000000000000000000" pitchFamily="2" charset="2"/>
              <a:buChar char="Ø"/>
            </a:pPr>
            <a:r>
              <a:rPr lang="en-US" dirty="0"/>
              <a:t>Year 5:</a:t>
            </a:r>
            <a:r>
              <a:rPr lang="en-US" b="0" dirty="0"/>
              <a:t> Held 1</a:t>
            </a:r>
            <a:r>
              <a:rPr lang="en-US" b="0" baseline="30000" dirty="0"/>
              <a:t>st</a:t>
            </a:r>
            <a:r>
              <a:rPr lang="en-US" b="0" dirty="0"/>
              <a:t> CIT training (January 2008)</a:t>
            </a:r>
          </a:p>
          <a:p>
            <a:pPr>
              <a:buFont typeface="Wingdings" panose="05000000000000000000" pitchFamily="2" charset="2"/>
              <a:buChar char="Ø"/>
            </a:pPr>
            <a:r>
              <a:rPr lang="en-US" dirty="0"/>
              <a:t>Year 7: </a:t>
            </a:r>
            <a:r>
              <a:rPr lang="en-US" b="0" dirty="0"/>
              <a:t>Began grant-funded Post-Booking Magistrate Project (2 Master’s level clinicians and a forensic peer specialist)</a:t>
            </a:r>
          </a:p>
          <a:p>
            <a:pPr>
              <a:buFont typeface="Wingdings" panose="05000000000000000000" pitchFamily="2" charset="2"/>
              <a:buChar char="Ø"/>
            </a:pPr>
            <a:r>
              <a:rPr lang="en-US" dirty="0"/>
              <a:t>Year 8: </a:t>
            </a:r>
            <a:r>
              <a:rPr lang="en-US" b="0" dirty="0"/>
              <a:t>Received grant to fund CIT Coordinator; co-located all “front door” programs as part of development of Crisis Intervention Center (CIC); started Project Exodus (partnership between probation officers, forensic peer specialist and clients to reduce Probation Violations and hospitalizations); began Magistrate CIT training</a:t>
            </a:r>
          </a:p>
          <a:p>
            <a:pPr>
              <a:buFont typeface="Wingdings" panose="05000000000000000000" pitchFamily="2" charset="2"/>
              <a:buChar char="Ø"/>
            </a:pPr>
            <a:r>
              <a:rPr lang="en-US" dirty="0"/>
              <a:t>Year 11: </a:t>
            </a:r>
            <a:r>
              <a:rPr lang="en-US" b="0" dirty="0"/>
              <a:t>Received grants to pay for security at CIC and Virginia Hospital Center to ensure safety and Transfer of Custody Process</a:t>
            </a:r>
          </a:p>
          <a:p>
            <a:pPr>
              <a:buFont typeface="Wingdings" panose="05000000000000000000" pitchFamily="2" charset="2"/>
              <a:buChar char="Ø"/>
            </a:pPr>
            <a:r>
              <a:rPr lang="en-US" dirty="0"/>
              <a:t>Year 14: </a:t>
            </a:r>
            <a:r>
              <a:rPr lang="en-US" b="0" dirty="0"/>
              <a:t>Began Bond Hearing Diversion Project; started Risk-Needs-Responsivity (RNR) “launch” – received grant for RNR Simulator tool and funding for Recreational Specialist for “pro-social” activities for offenders</a:t>
            </a:r>
            <a:endParaRPr lang="en-US" dirty="0"/>
          </a:p>
          <a:p>
            <a:pPr>
              <a:buFont typeface="Wingdings" panose="05000000000000000000" pitchFamily="2" charset="2"/>
              <a:buChar char="Ø"/>
            </a:pPr>
            <a:endParaRPr lang="en-US" b="0" dirty="0"/>
          </a:p>
          <a:p>
            <a:pPr>
              <a:buFont typeface="Wingdings" panose="05000000000000000000" pitchFamily="2" charset="2"/>
              <a:buChar char="Ø"/>
            </a:pPr>
            <a:endParaRPr lang="en-US" dirty="0"/>
          </a:p>
        </p:txBody>
      </p:sp>
      <p:sp>
        <p:nvSpPr>
          <p:cNvPr id="4" name="Slide Number Placeholder 3"/>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33</a:t>
            </a:fld>
            <a:endParaRPr lang="en-US" kern="1200">
              <a:latin typeface="Franklin Gothic Book"/>
              <a:ea typeface="+mn-ea"/>
              <a:cs typeface="+mn-cs"/>
            </a:endParaRPr>
          </a:p>
        </p:txBody>
      </p:sp>
    </p:spTree>
    <p:extLst>
      <p:ext uri="{BB962C8B-B14F-4D97-AF65-F5344CB8AC3E}">
        <p14:creationId xmlns:p14="http://schemas.microsoft.com/office/powerpoint/2010/main" val="2147416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Arlington County Sequential Intercept Model</a:t>
            </a:r>
          </a:p>
        </p:txBody>
      </p:sp>
      <p:sp>
        <p:nvSpPr>
          <p:cNvPr id="3" name="Content Placeholder 2"/>
          <p:cNvSpPr>
            <a:spLocks noGrp="1"/>
          </p:cNvSpPr>
          <p:nvPr>
            <p:ph idx="1"/>
          </p:nvPr>
        </p:nvSpPr>
        <p:spPr>
          <a:xfrm>
            <a:off x="822326" y="1682353"/>
            <a:ext cx="7521575" cy="3657445"/>
          </a:xfrm>
        </p:spPr>
        <p:txBody>
          <a:bodyPr>
            <a:normAutofit lnSpcReduction="10000"/>
          </a:bodyPr>
          <a:lstStyle/>
          <a:p>
            <a:pPr>
              <a:buFont typeface="Arial" panose="020B0604020202020204" pitchFamily="34" charset="0"/>
              <a:buChar char="•"/>
            </a:pPr>
            <a:r>
              <a:rPr lang="en-US" sz="1800" b="0" dirty="0"/>
              <a:t>Developed in 2006 by Mark </a:t>
            </a:r>
            <a:r>
              <a:rPr lang="en-US" sz="1800" b="0" dirty="0" err="1"/>
              <a:t>Munetz</a:t>
            </a:r>
            <a:r>
              <a:rPr lang="en-US" sz="1800" b="0" dirty="0"/>
              <a:t>, M.D. and Patricia A. Griffin, Ph.D. of the National GAINS Center for People with Co-occurring Disorders in the Justice System.</a:t>
            </a:r>
          </a:p>
          <a:p>
            <a:pPr>
              <a:spcAft>
                <a:spcPts val="900"/>
              </a:spcAft>
              <a:buFont typeface="Arial" panose="020B0604020202020204" pitchFamily="34" charset="0"/>
              <a:buChar char="•"/>
            </a:pPr>
            <a:r>
              <a:rPr lang="en-US" sz="1800" b="0" dirty="0"/>
              <a:t>Addresses interface between criminal justice and mental health system.</a:t>
            </a:r>
          </a:p>
          <a:p>
            <a:pPr marL="854869" indent="-854869">
              <a:tabLst>
                <a:tab pos="904875" algn="l"/>
              </a:tabLst>
            </a:pPr>
            <a:r>
              <a:rPr lang="en-US" sz="1800" dirty="0">
                <a:solidFill>
                  <a:srgbClr val="F96A1B"/>
                </a:solidFill>
              </a:rPr>
              <a:t>Goal 1: </a:t>
            </a:r>
            <a:r>
              <a:rPr lang="en-US" sz="1800" dirty="0"/>
              <a:t>	</a:t>
            </a:r>
            <a:r>
              <a:rPr lang="en-US" sz="1800" b="0" dirty="0"/>
              <a:t>Develop points of interception at which an intervention can be made to </a:t>
            </a:r>
            <a:r>
              <a:rPr lang="en-US" sz="1800" dirty="0"/>
              <a:t>prevent individuals from entering or penetrating deeper into the criminal justice system</a:t>
            </a:r>
            <a:r>
              <a:rPr lang="en-US" sz="1800" b="0" dirty="0"/>
              <a:t>.</a:t>
            </a:r>
          </a:p>
          <a:p>
            <a:pPr marL="854869" indent="-854869">
              <a:tabLst>
                <a:tab pos="904875" algn="l"/>
              </a:tabLst>
            </a:pPr>
            <a:r>
              <a:rPr lang="en-US" sz="1800" dirty="0">
                <a:solidFill>
                  <a:srgbClr val="F96A1B"/>
                </a:solidFill>
              </a:rPr>
              <a:t>Goal 2: </a:t>
            </a:r>
            <a:r>
              <a:rPr lang="en-US" sz="1800" b="0" dirty="0"/>
              <a:t>	Prompt </a:t>
            </a:r>
            <a:r>
              <a:rPr lang="en-US" sz="1800" dirty="0"/>
              <a:t>access to treatment </a:t>
            </a:r>
            <a:r>
              <a:rPr lang="en-US" sz="1800" b="0" dirty="0"/>
              <a:t>at every intercept.</a:t>
            </a:r>
          </a:p>
          <a:p>
            <a:pPr marL="854869" indent="-854869">
              <a:tabLst>
                <a:tab pos="904875" algn="l"/>
              </a:tabLst>
            </a:pPr>
            <a:r>
              <a:rPr lang="en-US" sz="1800" dirty="0">
                <a:solidFill>
                  <a:srgbClr val="F96A1B"/>
                </a:solidFill>
              </a:rPr>
              <a:t>Goal 3: </a:t>
            </a:r>
            <a:r>
              <a:rPr lang="en-US" sz="1800" b="0" dirty="0"/>
              <a:t>	Develop targeted strategies to </a:t>
            </a:r>
            <a:r>
              <a:rPr lang="en-US" sz="1800" dirty="0"/>
              <a:t>increase diversion of people with mental illness</a:t>
            </a:r>
            <a:r>
              <a:rPr lang="en-US" sz="1800" b="0" dirty="0"/>
              <a:t> from criminal justice system and link with appropriate community services</a:t>
            </a:r>
            <a:r>
              <a:rPr lang="en-US" sz="1800" dirty="0"/>
              <a:t>.</a:t>
            </a:r>
            <a:endParaRPr lang="en-US" sz="1800" b="0" dirty="0"/>
          </a:p>
        </p:txBody>
      </p:sp>
      <p:sp>
        <p:nvSpPr>
          <p:cNvPr id="4" name="Slide Number Placeholder 3"/>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34</a:t>
            </a:fld>
            <a:endParaRPr lang="en-US" kern="1200">
              <a:latin typeface="Franklin Gothic Book"/>
              <a:ea typeface="+mn-ea"/>
              <a:cs typeface="+mn-cs"/>
            </a:endParaRPr>
          </a:p>
        </p:txBody>
      </p:sp>
    </p:spTree>
    <p:extLst>
      <p:ext uri="{BB962C8B-B14F-4D97-AF65-F5344CB8AC3E}">
        <p14:creationId xmlns:p14="http://schemas.microsoft.com/office/powerpoint/2010/main" val="447628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Grp="1" noChangeAspect="1" noChangeArrowheads="1"/>
          </p:cNvPicPr>
          <p:nvPr>
            <p:ph idx="4294967295"/>
          </p:nvPr>
        </p:nvPicPr>
        <p:blipFill rotWithShape="1">
          <a:blip r:embed="rId3" cstate="print"/>
          <a:srcRect t="7452"/>
          <a:stretch/>
        </p:blipFill>
        <p:spPr bwMode="auto">
          <a:xfrm>
            <a:off x="554875" y="1380952"/>
            <a:ext cx="7768244" cy="4292972"/>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pPr defTabSz="685800">
              <a:defRPr/>
            </a:pPr>
            <a:fld id="{0C8B2A85-C2E2-457F-A948-6858207013DD}" type="slidenum">
              <a:rPr lang="en-US" kern="1200">
                <a:latin typeface="Franklin Gothic Book"/>
                <a:ea typeface="+mn-ea"/>
                <a:cs typeface="+mn-cs"/>
              </a:rPr>
              <a:pPr defTabSz="685800">
                <a:defRPr/>
              </a:pPr>
              <a:t>35</a:t>
            </a:fld>
            <a:endParaRPr lang="en-US" kern="1200">
              <a:latin typeface="Franklin Gothic Book"/>
              <a:ea typeface="+mn-ea"/>
              <a:cs typeface="+mn-cs"/>
            </a:endParaRPr>
          </a:p>
        </p:txBody>
      </p:sp>
      <p:sp>
        <p:nvSpPr>
          <p:cNvPr id="3" name="TextBox 2"/>
          <p:cNvSpPr txBox="1"/>
          <p:nvPr/>
        </p:nvSpPr>
        <p:spPr>
          <a:xfrm>
            <a:off x="243147" y="1062991"/>
            <a:ext cx="8616142" cy="276999"/>
          </a:xfrm>
          <a:prstGeom prst="rect">
            <a:avLst/>
          </a:prstGeom>
          <a:noFill/>
        </p:spPr>
        <p:txBody>
          <a:bodyPr wrap="square" rtlCol="0">
            <a:spAutoFit/>
          </a:bodyPr>
          <a:lstStyle/>
          <a:p>
            <a:pPr defTabSz="685800"/>
            <a:r>
              <a:rPr lang="en-US" sz="1200" b="1" kern="1200" dirty="0">
                <a:latin typeface="Franklin Gothic Book"/>
                <a:ea typeface="+mn-ea"/>
                <a:cs typeface="+mn-cs"/>
              </a:rPr>
              <a:t>February 2016: Arlington County, VA Sequential Intercepts for Change’ Criminal Justice-Behavioral Healthcare Partnerships</a:t>
            </a:r>
          </a:p>
        </p:txBody>
      </p:sp>
    </p:spTree>
    <p:extLst>
      <p:ext uri="{BB962C8B-B14F-4D97-AF65-F5344CB8AC3E}">
        <p14:creationId xmlns:p14="http://schemas.microsoft.com/office/powerpoint/2010/main" val="1336266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Intercept 1.JPG"/>
          <p:cNvPicPr>
            <a:picLocks noChangeAspect="1"/>
          </p:cNvPicPr>
          <p:nvPr/>
        </p:nvPicPr>
        <p:blipFill>
          <a:blip r:embed="rId3" cstate="print"/>
          <a:srcRect/>
          <a:stretch>
            <a:fillRect/>
          </a:stretch>
        </p:blipFill>
        <p:spPr bwMode="auto">
          <a:xfrm>
            <a:off x="726743" y="1200150"/>
            <a:ext cx="7617885" cy="4285061"/>
          </a:xfrm>
          <a:prstGeom prst="rect">
            <a:avLst/>
          </a:prstGeom>
          <a:ln>
            <a:noFill/>
          </a:ln>
          <a:effectLst>
            <a:outerShdw blurRad="292100" dist="139700" dir="2700000" algn="tl" rotWithShape="0">
              <a:srgbClr val="333333">
                <a:alpha val="65000"/>
              </a:srgbClr>
            </a:outerShdw>
          </a:effectLst>
        </p:spPr>
      </p:pic>
      <p:sp>
        <p:nvSpPr>
          <p:cNvPr id="3" name="Rounded Rectangle 2"/>
          <p:cNvSpPr/>
          <p:nvPr/>
        </p:nvSpPr>
        <p:spPr>
          <a:xfrm>
            <a:off x="5687060" y="1600914"/>
            <a:ext cx="1840988" cy="825271"/>
          </a:xfrm>
          <a:prstGeom prst="roundRect">
            <a:avLst/>
          </a:prstGeom>
          <a:solidFill>
            <a:schemeClr val="bg2"/>
          </a:solidFill>
          <a:ln>
            <a:solidFill>
              <a:schemeClr val="tx1">
                <a:lumMod val="85000"/>
                <a:lumOff val="15000"/>
                <a:alpha val="30196"/>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200" kern="1200" dirty="0">
                <a:solidFill>
                  <a:srgbClr val="CDD7D9">
                    <a:lumMod val="25000"/>
                  </a:srgbClr>
                </a:solidFill>
                <a:latin typeface="Franklin Gothic Book"/>
              </a:rPr>
              <a:t>Crisis Intervention Center (CIC) open 24/7/365 with full time security </a:t>
            </a:r>
          </a:p>
        </p:txBody>
      </p:sp>
      <p:sp>
        <p:nvSpPr>
          <p:cNvPr id="5" name="Rounded Rectangle 4"/>
          <p:cNvSpPr/>
          <p:nvPr/>
        </p:nvSpPr>
        <p:spPr>
          <a:xfrm>
            <a:off x="1490980" y="4875530"/>
            <a:ext cx="2348847" cy="444377"/>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kern="1200" dirty="0">
                <a:solidFill>
                  <a:srgbClr val="CDD7D9">
                    <a:lumMod val="25000"/>
                  </a:srgbClr>
                </a:solidFill>
                <a:latin typeface="Franklin Gothic Book"/>
              </a:rPr>
              <a:t>Office Based Crisis Stabilization (23 hour)</a:t>
            </a:r>
          </a:p>
        </p:txBody>
      </p:sp>
      <p:sp>
        <p:nvSpPr>
          <p:cNvPr id="6" name="Rounded Rectangle 5"/>
          <p:cNvSpPr/>
          <p:nvPr/>
        </p:nvSpPr>
        <p:spPr>
          <a:xfrm>
            <a:off x="1490980" y="4418330"/>
            <a:ext cx="2348847" cy="444377"/>
          </a:xfrm>
          <a:prstGeom prst="roundRect">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kern="1200" dirty="0">
                <a:solidFill>
                  <a:srgbClr val="CDD7D9">
                    <a:lumMod val="25000"/>
                  </a:srgbClr>
                </a:solidFill>
                <a:latin typeface="Franklin Gothic Book"/>
              </a:rPr>
              <a:t>Hospital/Emergency Room</a:t>
            </a:r>
          </a:p>
        </p:txBody>
      </p:sp>
      <p:sp>
        <p:nvSpPr>
          <p:cNvPr id="7" name="Rounded Rectangle 6"/>
          <p:cNvSpPr/>
          <p:nvPr/>
        </p:nvSpPr>
        <p:spPr>
          <a:xfrm>
            <a:off x="1490980" y="3961130"/>
            <a:ext cx="2348847" cy="444377"/>
          </a:xfrm>
          <a:prstGeom prst="roundRect">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kern="1200" dirty="0">
                <a:solidFill>
                  <a:srgbClr val="CDD7D9">
                    <a:lumMod val="25000"/>
                  </a:srgbClr>
                </a:solidFill>
                <a:latin typeface="Franklin Gothic Book"/>
              </a:rPr>
              <a:t>Crisis Stabilization Program (ACCESS)</a:t>
            </a:r>
          </a:p>
        </p:txBody>
      </p:sp>
      <p:pic>
        <p:nvPicPr>
          <p:cNvPr id="3080" name="Picture 8"/>
          <p:cNvPicPr>
            <a:picLocks noChangeAspect="1" noChangeArrowheads="1"/>
          </p:cNvPicPr>
          <p:nvPr/>
        </p:nvPicPr>
        <p:blipFill>
          <a:blip r:embed="rId4" cstate="print"/>
          <a:srcRect/>
          <a:stretch>
            <a:fillRect/>
          </a:stretch>
        </p:blipFill>
        <p:spPr bwMode="auto">
          <a:xfrm>
            <a:off x="3913598" y="4916530"/>
            <a:ext cx="507859" cy="362378"/>
          </a:xfrm>
          <a:prstGeom prst="rect">
            <a:avLst/>
          </a:prstGeom>
          <a:noFill/>
          <a:ln w="9525">
            <a:noFill/>
            <a:miter lim="800000"/>
            <a:headEnd/>
            <a:tailEnd/>
          </a:ln>
        </p:spPr>
      </p:pic>
      <p:sp>
        <p:nvSpPr>
          <p:cNvPr id="2" name="Right Arrow 1"/>
          <p:cNvSpPr/>
          <p:nvPr/>
        </p:nvSpPr>
        <p:spPr>
          <a:xfrm>
            <a:off x="6311806" y="4321335"/>
            <a:ext cx="491027" cy="2673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srgbClr val="FFFFFF"/>
              </a:solidFill>
              <a:latin typeface="Franklin Gothic Book"/>
            </a:endParaRPr>
          </a:p>
        </p:txBody>
      </p:sp>
      <p:sp>
        <p:nvSpPr>
          <p:cNvPr id="8" name="Slide Number Placeholder 7"/>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36</a:t>
            </a:fld>
            <a:endParaRPr lang="en-US" kern="1200">
              <a:latin typeface="Franklin Gothic Book"/>
              <a:ea typeface="+mn-ea"/>
              <a:cs typeface="+mn-cs"/>
            </a:endParaRPr>
          </a:p>
        </p:txBody>
      </p:sp>
      <p:sp>
        <p:nvSpPr>
          <p:cNvPr id="4" name="Rounded Rectangle 3"/>
          <p:cNvSpPr/>
          <p:nvPr/>
        </p:nvSpPr>
        <p:spPr>
          <a:xfrm>
            <a:off x="4477878" y="4124152"/>
            <a:ext cx="1777507" cy="119575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kern="1200" dirty="0">
                <a:solidFill>
                  <a:srgbClr val="CDD7D9">
                    <a:lumMod val="25000"/>
                  </a:srgbClr>
                </a:solidFill>
                <a:latin typeface="Franklin Gothic Book"/>
              </a:rPr>
              <a:t>Mental Health Emergency Services</a:t>
            </a:r>
          </a:p>
        </p:txBody>
      </p:sp>
      <p:sp>
        <p:nvSpPr>
          <p:cNvPr id="11" name="Rounded Rectangle 10"/>
          <p:cNvSpPr/>
          <p:nvPr/>
        </p:nvSpPr>
        <p:spPr>
          <a:xfrm>
            <a:off x="6893437" y="4121829"/>
            <a:ext cx="1223942" cy="119575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kern="1200" dirty="0">
                <a:solidFill>
                  <a:srgbClr val="CDD7D9">
                    <a:lumMod val="25000"/>
                  </a:srgbClr>
                </a:solidFill>
                <a:latin typeface="Franklin Gothic Book"/>
              </a:rPr>
              <a:t>Homeless Case Management Services </a:t>
            </a:r>
          </a:p>
          <a:p>
            <a:pPr algn="ctr" defTabSz="685800">
              <a:defRPr/>
            </a:pPr>
            <a:r>
              <a:rPr lang="en-US" sz="750" kern="1200" dirty="0">
                <a:solidFill>
                  <a:srgbClr val="CDD7D9">
                    <a:lumMod val="25000"/>
                  </a:srgbClr>
                </a:solidFill>
                <a:latin typeface="Franklin Gothic Book"/>
              </a:rPr>
              <a:t>(Specialized Justice-Involved Programming)</a:t>
            </a:r>
          </a:p>
        </p:txBody>
      </p:sp>
    </p:spTree>
    <p:extLst>
      <p:ext uri="{BB962C8B-B14F-4D97-AF65-F5344CB8AC3E}">
        <p14:creationId xmlns:p14="http://schemas.microsoft.com/office/powerpoint/2010/main" val="2817120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37</a:t>
            </a:fld>
            <a:endParaRPr lang="en-US" kern="1200">
              <a:latin typeface="Franklin Gothic Book"/>
              <a:ea typeface="+mn-ea"/>
              <a:cs typeface="+mn-cs"/>
            </a:endParaRPr>
          </a:p>
        </p:txBody>
      </p:sp>
      <p:sp>
        <p:nvSpPr>
          <p:cNvPr id="3" name="Title 2"/>
          <p:cNvSpPr>
            <a:spLocks noGrp="1"/>
          </p:cNvSpPr>
          <p:nvPr>
            <p:ph type="title"/>
          </p:nvPr>
        </p:nvSpPr>
        <p:spPr/>
        <p:txBody>
          <a:bodyPr/>
          <a:lstStyle/>
          <a:p>
            <a:r>
              <a:rPr lang="en-US" sz="1800" dirty="0"/>
              <a:t>Bridging the divide: the development of </a:t>
            </a:r>
            <a:r>
              <a:rPr lang="en-US" sz="1800" dirty="0" err="1"/>
              <a:t>cit</a:t>
            </a:r>
            <a:r>
              <a:rPr lang="en-US" sz="1800" dirty="0"/>
              <a:t> training in </a:t>
            </a:r>
            <a:r>
              <a:rPr lang="en-US" sz="1800" dirty="0" err="1"/>
              <a:t>arlington</a:t>
            </a:r>
            <a:endParaRPr lang="en-US" sz="1800" dirty="0"/>
          </a:p>
        </p:txBody>
      </p:sp>
      <p:sp>
        <p:nvSpPr>
          <p:cNvPr id="4" name="Content Placeholder 3"/>
          <p:cNvSpPr>
            <a:spLocks noGrp="1"/>
          </p:cNvSpPr>
          <p:nvPr>
            <p:ph idx="1"/>
          </p:nvPr>
        </p:nvSpPr>
        <p:spPr/>
        <p:txBody>
          <a:bodyPr>
            <a:normAutofit/>
          </a:bodyPr>
          <a:lstStyle/>
          <a:p>
            <a:pPr>
              <a:buFont typeface="Wingdings" panose="05000000000000000000" pitchFamily="2" charset="2"/>
              <a:buChar char="Ø"/>
            </a:pPr>
            <a:r>
              <a:rPr lang="en-US" sz="1350" dirty="0"/>
              <a:t>The partnership and trust between mental health and law enforcement along with the foundation built in the MHCJR, led to the development of CIT;</a:t>
            </a:r>
          </a:p>
          <a:p>
            <a:pPr marL="257175" lvl="2" indent="-257175">
              <a:spcBef>
                <a:spcPts val="600"/>
              </a:spcBef>
              <a:buClrTx/>
              <a:buFont typeface="Wingdings" panose="05000000000000000000" pitchFamily="2" charset="2"/>
              <a:buChar char="Ø"/>
            </a:pPr>
            <a:r>
              <a:rPr lang="en-US" sz="1350" b="1" dirty="0"/>
              <a:t>Trust was established through ride </a:t>
            </a:r>
            <a:r>
              <a:rPr lang="en-US" sz="1350" b="1" dirty="0" err="1"/>
              <a:t>alongs</a:t>
            </a:r>
            <a:r>
              <a:rPr lang="en-US" sz="1350" b="1" dirty="0"/>
              <a:t>, attending roll calls, learning from each other without second guessing one another, joint training</a:t>
            </a:r>
            <a:endParaRPr lang="en-US" sz="1350" dirty="0"/>
          </a:p>
          <a:p>
            <a:pPr>
              <a:buFont typeface="Wingdings" panose="05000000000000000000" pitchFamily="2" charset="2"/>
              <a:buChar char="Ø"/>
            </a:pPr>
            <a:r>
              <a:rPr lang="en-US" sz="1350" dirty="0"/>
              <a:t>Critical review of problematic aspects related to law enforcement with the mentally ill, i.e. length of time spent with the mentally ill individual, injuries to consumers, their family members, or law enforcement during interactions, improving officer skills in relating to individuals with behavioral health concerns</a:t>
            </a:r>
          </a:p>
          <a:p>
            <a:pPr>
              <a:buFont typeface="Wingdings" panose="05000000000000000000" pitchFamily="2" charset="2"/>
              <a:buChar char="Ø"/>
            </a:pPr>
            <a:r>
              <a:rPr lang="en-US" sz="1350" dirty="0"/>
              <a:t>Natural progression to develop CIT – first training was in January 2008. It was only for recruits and it was 24 hours, not the required 40 hour training. By 2009 we were providing 2-3  40 hour trainings/year, in addition to training police dispatchers and magistrates</a:t>
            </a:r>
          </a:p>
          <a:p>
            <a:pPr>
              <a:buFont typeface="Wingdings" panose="05000000000000000000" pitchFamily="2" charset="2"/>
              <a:buChar char="Ø"/>
            </a:pPr>
            <a:r>
              <a:rPr lang="en-US" sz="1350" dirty="0"/>
              <a:t>479 participants overall in CIT training  thus far; 64% of current ACPD patrol officers and more than half of the jail’s deputy sheriffs</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575889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defRPr/>
            </a:pPr>
            <a:fld id="{0C8B2A85-C2E2-457F-A948-6858207013DD}" type="slidenum">
              <a:rPr lang="en-US" kern="1200">
                <a:latin typeface="Franklin Gothic Book"/>
                <a:ea typeface="+mn-ea"/>
                <a:cs typeface="+mn-cs"/>
              </a:rPr>
              <a:pPr defTabSz="685800">
                <a:defRPr/>
              </a:pPr>
              <a:t>38</a:t>
            </a:fld>
            <a:endParaRPr lang="en-US" kern="1200">
              <a:latin typeface="Franklin Gothic Book"/>
              <a:ea typeface="+mn-ea"/>
              <a:cs typeface="+mn-cs"/>
            </a:endParaRPr>
          </a:p>
        </p:txBody>
      </p:sp>
      <p:sp>
        <p:nvSpPr>
          <p:cNvPr id="4" name="Title 3"/>
          <p:cNvSpPr>
            <a:spLocks noGrp="1"/>
          </p:cNvSpPr>
          <p:nvPr>
            <p:ph type="title"/>
          </p:nvPr>
        </p:nvSpPr>
        <p:spPr/>
        <p:txBody>
          <a:bodyPr/>
          <a:lstStyle/>
          <a:p>
            <a:r>
              <a:rPr lang="en-US" dirty="0"/>
              <a:t>CIT TRAINING CURRICULUM – HIGHLIGHTS OF THE WEEK</a:t>
            </a:r>
          </a:p>
        </p:txBody>
      </p:sp>
      <p:graphicFrame>
        <p:nvGraphicFramePr>
          <p:cNvPr id="6" name="Content Placeholder 5"/>
          <p:cNvGraphicFramePr>
            <a:graphicFrameLocks noGrp="1"/>
          </p:cNvGraphicFramePr>
          <p:nvPr>
            <p:ph idx="1"/>
            <p:extLst/>
          </p:nvPr>
        </p:nvGraphicFramePr>
        <p:xfrm>
          <a:off x="342901" y="1682354"/>
          <a:ext cx="8561387" cy="4035921"/>
        </p:xfrm>
        <a:graphic>
          <a:graphicData uri="http://schemas.openxmlformats.org/drawingml/2006/table">
            <a:tbl>
              <a:tblPr firstRow="1" bandRow="1">
                <a:tableStyleId>{775DCB02-9BB8-47FD-8907-85C794F793BA}</a:tableStyleId>
              </a:tblPr>
              <a:tblGrid>
                <a:gridCol w="1712276">
                  <a:extLst>
                    <a:ext uri="{9D8B030D-6E8A-4147-A177-3AD203B41FA5}">
                      <a16:colId xmlns:a16="http://schemas.microsoft.com/office/drawing/2014/main" val="20000"/>
                    </a:ext>
                  </a:extLst>
                </a:gridCol>
                <a:gridCol w="1712278">
                  <a:extLst>
                    <a:ext uri="{9D8B030D-6E8A-4147-A177-3AD203B41FA5}">
                      <a16:colId xmlns:a16="http://schemas.microsoft.com/office/drawing/2014/main" val="20001"/>
                    </a:ext>
                  </a:extLst>
                </a:gridCol>
                <a:gridCol w="1712278">
                  <a:extLst>
                    <a:ext uri="{9D8B030D-6E8A-4147-A177-3AD203B41FA5}">
                      <a16:colId xmlns:a16="http://schemas.microsoft.com/office/drawing/2014/main" val="20002"/>
                    </a:ext>
                  </a:extLst>
                </a:gridCol>
                <a:gridCol w="1712278">
                  <a:extLst>
                    <a:ext uri="{9D8B030D-6E8A-4147-A177-3AD203B41FA5}">
                      <a16:colId xmlns:a16="http://schemas.microsoft.com/office/drawing/2014/main" val="20003"/>
                    </a:ext>
                  </a:extLst>
                </a:gridCol>
                <a:gridCol w="1712278">
                  <a:extLst>
                    <a:ext uri="{9D8B030D-6E8A-4147-A177-3AD203B41FA5}">
                      <a16:colId xmlns:a16="http://schemas.microsoft.com/office/drawing/2014/main" val="20004"/>
                    </a:ext>
                  </a:extLst>
                </a:gridCol>
              </a:tblGrid>
              <a:tr h="216785">
                <a:tc>
                  <a:txBody>
                    <a:bodyPr/>
                    <a:lstStyle/>
                    <a:p>
                      <a:pPr algn="ctr"/>
                      <a:r>
                        <a:rPr lang="en-US" sz="900" dirty="0"/>
                        <a:t>MONDAY</a:t>
                      </a:r>
                    </a:p>
                  </a:txBody>
                  <a:tcPr marL="68580" marR="68580" marT="34290" marB="34290"/>
                </a:tc>
                <a:tc>
                  <a:txBody>
                    <a:bodyPr/>
                    <a:lstStyle/>
                    <a:p>
                      <a:pPr algn="ctr"/>
                      <a:r>
                        <a:rPr lang="en-US" sz="900" dirty="0"/>
                        <a:t>TUESDAY</a:t>
                      </a:r>
                    </a:p>
                  </a:txBody>
                  <a:tcPr marL="68580" marR="68580" marT="34290" marB="34290">
                    <a:solidFill>
                      <a:schemeClr val="accent2"/>
                    </a:solidFill>
                  </a:tcPr>
                </a:tc>
                <a:tc>
                  <a:txBody>
                    <a:bodyPr/>
                    <a:lstStyle/>
                    <a:p>
                      <a:pPr algn="ctr"/>
                      <a:r>
                        <a:rPr lang="en-US" sz="900" dirty="0"/>
                        <a:t>WEDNESDAY</a:t>
                      </a:r>
                    </a:p>
                  </a:txBody>
                  <a:tcPr marL="68580" marR="68580" marT="34290" marB="34290">
                    <a:solidFill>
                      <a:schemeClr val="accent3"/>
                    </a:solidFill>
                  </a:tcPr>
                </a:tc>
                <a:tc>
                  <a:txBody>
                    <a:bodyPr/>
                    <a:lstStyle/>
                    <a:p>
                      <a:pPr algn="ctr"/>
                      <a:r>
                        <a:rPr lang="en-US" sz="900" dirty="0"/>
                        <a:t>THURSDAY</a:t>
                      </a:r>
                    </a:p>
                  </a:txBody>
                  <a:tcPr marL="68580" marR="68580" marT="34290" marB="34290">
                    <a:solidFill>
                      <a:schemeClr val="accent5"/>
                    </a:solidFill>
                  </a:tcPr>
                </a:tc>
                <a:tc>
                  <a:txBody>
                    <a:bodyPr/>
                    <a:lstStyle/>
                    <a:p>
                      <a:pPr algn="ctr"/>
                      <a:r>
                        <a:rPr lang="en-US" sz="900" dirty="0"/>
                        <a:t>FRIDAY</a:t>
                      </a:r>
                    </a:p>
                  </a:txBody>
                  <a:tcPr marL="68580" marR="68580" marT="34290" marB="34290">
                    <a:solidFill>
                      <a:schemeClr val="accent6"/>
                    </a:solidFill>
                  </a:tcPr>
                </a:tc>
                <a:extLst>
                  <a:ext uri="{0D108BD9-81ED-4DB2-BD59-A6C34878D82A}">
                    <a16:rowId xmlns:a16="http://schemas.microsoft.com/office/drawing/2014/main" val="10000"/>
                  </a:ext>
                </a:extLst>
              </a:tr>
              <a:tr h="3819136">
                <a:tc>
                  <a:txBody>
                    <a:bodyPr/>
                    <a:lstStyle/>
                    <a:p>
                      <a:endParaRPr lang="en-US" sz="800" kern="1200" dirty="0">
                        <a:effectLst/>
                      </a:endParaRPr>
                    </a:p>
                    <a:p>
                      <a:r>
                        <a:rPr lang="en-US" sz="1100" b="1" kern="1200" dirty="0">
                          <a:effectLst/>
                        </a:rPr>
                        <a:t>History</a:t>
                      </a:r>
                      <a:r>
                        <a:rPr lang="en-US" sz="1100" b="1" kern="1200" baseline="0" dirty="0">
                          <a:effectLst/>
                        </a:rPr>
                        <a:t> of</a:t>
                      </a:r>
                      <a:r>
                        <a:rPr lang="en-US" sz="1100" b="1" kern="1200" dirty="0">
                          <a:effectLst/>
                        </a:rPr>
                        <a:t> CIT, Why you are here, </a:t>
                      </a:r>
                      <a:r>
                        <a:rPr lang="en-US" sz="1100" b="1" kern="1200" baseline="0" dirty="0">
                          <a:effectLst/>
                        </a:rPr>
                        <a:t> &amp; Overview of </a:t>
                      </a:r>
                      <a:r>
                        <a:rPr lang="en-US" sz="1100" b="1" kern="1200" dirty="0">
                          <a:effectLst/>
                        </a:rPr>
                        <a:t>Training Objectives</a:t>
                      </a:r>
                    </a:p>
                    <a:p>
                      <a:endParaRPr lang="en-US" sz="1100" kern="1200" dirty="0">
                        <a:effectLst/>
                      </a:endParaRPr>
                    </a:p>
                    <a:p>
                      <a:r>
                        <a:rPr lang="en-US" sz="1100" kern="1200" dirty="0">
                          <a:effectLst/>
                        </a:rPr>
                        <a:t> </a:t>
                      </a:r>
                    </a:p>
                    <a:p>
                      <a:r>
                        <a:rPr lang="en-US" sz="1100" b="1" kern="1200" dirty="0">
                          <a:effectLst/>
                        </a:rPr>
                        <a:t>Clinical States Parts</a:t>
                      </a:r>
                      <a:r>
                        <a:rPr lang="en-US" sz="1100" b="1" kern="1200" baseline="0" dirty="0">
                          <a:effectLst/>
                        </a:rPr>
                        <a:t> 1 and 2</a:t>
                      </a:r>
                      <a:endParaRPr lang="en-US" sz="1100" b="1" kern="1200" dirty="0">
                        <a:effectLst/>
                      </a:endParaRPr>
                    </a:p>
                    <a:p>
                      <a:r>
                        <a:rPr lang="en-US" sz="1100" kern="1200" dirty="0">
                          <a:effectLst/>
                        </a:rPr>
                        <a:t>  </a:t>
                      </a:r>
                    </a:p>
                    <a:p>
                      <a:r>
                        <a:rPr lang="en-US" sz="1100" b="1" u="sng" kern="1200" dirty="0">
                          <a:effectLst/>
                        </a:rPr>
                        <a:t>Audio Hallucination Simulation</a:t>
                      </a:r>
                    </a:p>
                    <a:p>
                      <a:r>
                        <a:rPr lang="en-US" sz="1100" kern="1200" dirty="0">
                          <a:effectLst/>
                        </a:rPr>
                        <a:t> </a:t>
                      </a:r>
                    </a:p>
                    <a:p>
                      <a:r>
                        <a:rPr lang="en-US" sz="1100" kern="1200" dirty="0">
                          <a:effectLst/>
                        </a:rPr>
                        <a:t> </a:t>
                      </a:r>
                    </a:p>
                    <a:p>
                      <a:r>
                        <a:rPr lang="en-US" sz="1100" b="1" kern="1200" dirty="0">
                          <a:effectLst/>
                        </a:rPr>
                        <a:t>Clinical States Part III</a:t>
                      </a:r>
                    </a:p>
                    <a:p>
                      <a:r>
                        <a:rPr lang="en-US" sz="1100" kern="1200" dirty="0">
                          <a:effectLst/>
                        </a:rPr>
                        <a:t> </a:t>
                      </a:r>
                    </a:p>
                    <a:p>
                      <a:r>
                        <a:rPr lang="en-US" sz="1100" b="1" kern="1200" dirty="0">
                          <a:effectLst/>
                        </a:rPr>
                        <a:t>Psychotropic Medications</a:t>
                      </a:r>
                    </a:p>
                    <a:p>
                      <a:r>
                        <a:rPr lang="en-US" sz="1100" kern="1200" dirty="0">
                          <a:effectLst/>
                        </a:rPr>
                        <a:t> </a:t>
                      </a:r>
                    </a:p>
                    <a:p>
                      <a:r>
                        <a:rPr lang="en-US" sz="1100" b="1" u="sng" kern="1200" dirty="0">
                          <a:effectLst/>
                        </a:rPr>
                        <a:t>Special Populations:</a:t>
                      </a:r>
                    </a:p>
                    <a:p>
                      <a:r>
                        <a:rPr lang="en-US" sz="1100" b="1" u="sng" kern="1200" dirty="0">
                          <a:effectLst/>
                        </a:rPr>
                        <a:t>Children/Adolescents</a:t>
                      </a:r>
                    </a:p>
                    <a:p>
                      <a:r>
                        <a:rPr lang="en-US" sz="1100" kern="1200" dirty="0">
                          <a:effectLst/>
                        </a:rPr>
                        <a:t> </a:t>
                      </a:r>
                    </a:p>
                    <a:p>
                      <a:r>
                        <a:rPr lang="en-US" sz="1100" b="1" u="sng" kern="1200" dirty="0">
                          <a:effectLst/>
                        </a:rPr>
                        <a:t>Special Populations:</a:t>
                      </a:r>
                    </a:p>
                    <a:p>
                      <a:r>
                        <a:rPr lang="en-US" sz="1100" b="1" u="sng" kern="1200" dirty="0">
                          <a:effectLst/>
                        </a:rPr>
                        <a:t>PTSD/TBI and War Veterans</a:t>
                      </a:r>
                    </a:p>
                  </a:txBody>
                  <a:tcPr marL="68580" marR="68580" marT="34290" marB="34290"/>
                </a:tc>
                <a:tc>
                  <a:txBody>
                    <a:bodyPr/>
                    <a:lstStyle/>
                    <a:p>
                      <a:r>
                        <a:rPr lang="en-US" sz="1100" b="1" kern="1200" dirty="0">
                          <a:effectLst/>
                        </a:rPr>
                        <a:t>Emergency Services</a:t>
                      </a:r>
                    </a:p>
                    <a:p>
                      <a:r>
                        <a:rPr lang="en-US" sz="1100" kern="1200" dirty="0">
                          <a:effectLst/>
                        </a:rPr>
                        <a:t> </a:t>
                      </a:r>
                    </a:p>
                    <a:p>
                      <a:r>
                        <a:rPr lang="en-US" sz="1100" b="1" u="sng" kern="1200" dirty="0">
                          <a:effectLst/>
                        </a:rPr>
                        <a:t>Peer Recovery Services</a:t>
                      </a:r>
                    </a:p>
                    <a:p>
                      <a:endParaRPr lang="en-US" sz="1100" b="1" kern="1200" dirty="0">
                        <a:effectLst/>
                      </a:endParaRPr>
                    </a:p>
                    <a:p>
                      <a:r>
                        <a:rPr lang="en-US" sz="1100" b="1" kern="1200" dirty="0">
                          <a:effectLst/>
                        </a:rPr>
                        <a:t>Community Resources</a:t>
                      </a:r>
                    </a:p>
                    <a:p>
                      <a:r>
                        <a:rPr lang="en-US" sz="1100" kern="1200" dirty="0">
                          <a:effectLst/>
                        </a:rPr>
                        <a:t> </a:t>
                      </a:r>
                    </a:p>
                    <a:p>
                      <a:r>
                        <a:rPr lang="en-US" sz="1100" b="1" u="sng" kern="1200" dirty="0">
                          <a:effectLst/>
                        </a:rPr>
                        <a:t>NAMI &amp; Family Perspective</a:t>
                      </a:r>
                    </a:p>
                    <a:p>
                      <a:r>
                        <a:rPr lang="en-US" sz="1100" kern="1200" dirty="0">
                          <a:effectLst/>
                        </a:rPr>
                        <a:t> </a:t>
                      </a:r>
                    </a:p>
                    <a:p>
                      <a:r>
                        <a:rPr lang="en-US" sz="1100" b="1" kern="1200" dirty="0">
                          <a:effectLst/>
                        </a:rPr>
                        <a:t>Consumer Perspective</a:t>
                      </a:r>
                    </a:p>
                    <a:p>
                      <a:r>
                        <a:rPr lang="en-US" sz="1100" kern="1200" dirty="0">
                          <a:effectLst/>
                        </a:rPr>
                        <a:t> </a:t>
                      </a:r>
                    </a:p>
                    <a:p>
                      <a:r>
                        <a:rPr lang="en-US" sz="1100" b="1" u="sng" kern="1200" dirty="0">
                          <a:effectLst/>
                        </a:rPr>
                        <a:t>Site Visits</a:t>
                      </a:r>
                    </a:p>
                    <a:p>
                      <a:pPr marL="171450" indent="-171450">
                        <a:buFont typeface="Arial" panose="020B0604020202020204" pitchFamily="34" charset="0"/>
                        <a:buChar char="•"/>
                      </a:pPr>
                      <a:r>
                        <a:rPr lang="en-US" sz="1100" u="sng" kern="1200" dirty="0">
                          <a:effectLst/>
                        </a:rPr>
                        <a:t>Site 1</a:t>
                      </a:r>
                      <a:r>
                        <a:rPr lang="en-US" sz="1100" b="1" u="sng" kern="1200" dirty="0">
                          <a:effectLst/>
                        </a:rPr>
                        <a:t>:  Clarendon Clubhouse</a:t>
                      </a:r>
                    </a:p>
                    <a:p>
                      <a:pPr marL="171450" indent="-171450">
                        <a:buFont typeface="Arial" panose="020B0604020202020204" pitchFamily="34" charset="0"/>
                        <a:buChar char="•"/>
                      </a:pPr>
                      <a:r>
                        <a:rPr lang="en-US" sz="1100" u="sng" kern="1200" dirty="0">
                          <a:effectLst/>
                        </a:rPr>
                        <a:t>Site 2: </a:t>
                      </a:r>
                      <a:r>
                        <a:rPr lang="en-US" sz="1100" b="1" u="sng" kern="1200" dirty="0">
                          <a:effectLst/>
                        </a:rPr>
                        <a:t>Northern Virginia Mental Health Institute</a:t>
                      </a:r>
                    </a:p>
                    <a:p>
                      <a:pPr marL="171450" indent="-171450">
                        <a:buFont typeface="Arial" panose="020B0604020202020204" pitchFamily="34" charset="0"/>
                        <a:buChar char="•"/>
                      </a:pPr>
                      <a:r>
                        <a:rPr lang="en-US" sz="1100" u="sng" kern="1200" dirty="0">
                          <a:effectLst/>
                        </a:rPr>
                        <a:t>Site</a:t>
                      </a:r>
                      <a:r>
                        <a:rPr lang="en-US" sz="1100" u="sng" kern="1200" baseline="0" dirty="0">
                          <a:effectLst/>
                        </a:rPr>
                        <a:t> 3: </a:t>
                      </a:r>
                      <a:r>
                        <a:rPr lang="en-US" sz="1100" b="1" u="sng" kern="1200" baseline="0" dirty="0">
                          <a:effectLst/>
                        </a:rPr>
                        <a:t>Arlington County Detention Facility</a:t>
                      </a:r>
                    </a:p>
                    <a:p>
                      <a:pPr marL="171450" indent="-171450">
                        <a:buFont typeface="Arial" panose="020B0604020202020204" pitchFamily="34" charset="0"/>
                        <a:buChar char="•"/>
                      </a:pPr>
                      <a:endParaRPr lang="en-US" sz="1100" b="1" kern="1200" baseline="0" dirty="0">
                        <a:effectLst/>
                      </a:endParaRPr>
                    </a:p>
                    <a:p>
                      <a:pPr marL="0" indent="0">
                        <a:buFont typeface="Arial" panose="020B0604020202020204" pitchFamily="34" charset="0"/>
                        <a:buNone/>
                      </a:pPr>
                      <a:r>
                        <a:rPr lang="en-US" sz="1100" b="1" u="sng" kern="1200" baseline="0" dirty="0">
                          <a:effectLst/>
                        </a:rPr>
                        <a:t>Consumer &amp; Officer Perspective</a:t>
                      </a:r>
                      <a:endParaRPr lang="en-US" sz="1100" b="1" u="sng" kern="1200" dirty="0">
                        <a:effectLst/>
                      </a:endParaRPr>
                    </a:p>
                  </a:txBody>
                  <a:tcPr marL="68580" marR="68580" marT="34290" marB="34290">
                    <a:solidFill>
                      <a:schemeClr val="accent2">
                        <a:lumMod val="40000"/>
                        <a:lumOff val="60000"/>
                      </a:schemeClr>
                    </a:solidFill>
                  </a:tcPr>
                </a:tc>
                <a:tc>
                  <a:txBody>
                    <a:bodyPr/>
                    <a:lstStyle/>
                    <a:p>
                      <a:r>
                        <a:rPr lang="en-US" sz="1100" b="1" kern="1200" dirty="0">
                          <a:effectLst/>
                        </a:rPr>
                        <a:t>Basic Active Listening</a:t>
                      </a:r>
                    </a:p>
                    <a:p>
                      <a:r>
                        <a:rPr lang="en-US" sz="1100" b="1" kern="1200" dirty="0">
                          <a:effectLst/>
                        </a:rPr>
                        <a:t>Techniques</a:t>
                      </a:r>
                    </a:p>
                    <a:p>
                      <a:r>
                        <a:rPr lang="en-US" sz="1100" kern="1200" dirty="0">
                          <a:effectLst/>
                        </a:rPr>
                        <a:t> </a:t>
                      </a:r>
                    </a:p>
                    <a:p>
                      <a:r>
                        <a:rPr lang="en-US" sz="1100" b="1" kern="1200" dirty="0">
                          <a:effectLst/>
                        </a:rPr>
                        <a:t>Basic Active Listening</a:t>
                      </a:r>
                    </a:p>
                    <a:p>
                      <a:r>
                        <a:rPr lang="en-US" sz="1100" b="1" kern="1200" dirty="0">
                          <a:effectLst/>
                        </a:rPr>
                        <a:t>Exercises</a:t>
                      </a:r>
                    </a:p>
                    <a:p>
                      <a:r>
                        <a:rPr lang="en-US" sz="1100" kern="1200" dirty="0">
                          <a:effectLst/>
                        </a:rPr>
                        <a:t> </a:t>
                      </a:r>
                    </a:p>
                    <a:p>
                      <a:r>
                        <a:rPr lang="en-US" sz="1100" b="1" kern="1200" dirty="0">
                          <a:effectLst/>
                        </a:rPr>
                        <a:t>Self-Medication and Substance Abuse</a:t>
                      </a:r>
                    </a:p>
                    <a:p>
                      <a:r>
                        <a:rPr lang="en-US" sz="1100" kern="1200" dirty="0">
                          <a:effectLst/>
                        </a:rPr>
                        <a:t> </a:t>
                      </a:r>
                    </a:p>
                    <a:p>
                      <a:r>
                        <a:rPr lang="en-US" sz="1100" b="1" kern="1200" dirty="0">
                          <a:effectLst/>
                        </a:rPr>
                        <a:t>Suicide Prevention and Intervention Skills for CIT Officers</a:t>
                      </a:r>
                    </a:p>
                    <a:p>
                      <a:r>
                        <a:rPr lang="en-US" sz="1100" kern="1200" dirty="0">
                          <a:effectLst/>
                        </a:rPr>
                        <a:t> </a:t>
                      </a:r>
                    </a:p>
                    <a:p>
                      <a:r>
                        <a:rPr lang="en-US" sz="1100" kern="1200" dirty="0">
                          <a:effectLst/>
                        </a:rPr>
                        <a:t> </a:t>
                      </a:r>
                    </a:p>
                    <a:p>
                      <a:r>
                        <a:rPr lang="en-US" sz="1100" b="1" kern="1200" dirty="0">
                          <a:effectLst/>
                        </a:rPr>
                        <a:t>Basic CIT and De-Escalation Techniques</a:t>
                      </a:r>
                    </a:p>
                    <a:p>
                      <a:r>
                        <a:rPr lang="en-US" sz="1100" kern="1200" dirty="0">
                          <a:effectLst/>
                        </a:rPr>
                        <a:t>  </a:t>
                      </a:r>
                    </a:p>
                    <a:p>
                      <a:r>
                        <a:rPr lang="en-US" sz="1100" b="1" kern="1200" dirty="0">
                          <a:effectLst/>
                        </a:rPr>
                        <a:t>Basic Role Play Exercises</a:t>
                      </a:r>
                    </a:p>
                  </a:txBody>
                  <a:tcPr marL="68580" marR="68580" marT="34290" marB="34290">
                    <a:solidFill>
                      <a:schemeClr val="accent3">
                        <a:lumMod val="40000"/>
                        <a:lumOff val="60000"/>
                      </a:schemeClr>
                    </a:solidFill>
                  </a:tcPr>
                </a:tc>
                <a:tc>
                  <a:txBody>
                    <a:bodyPr/>
                    <a:lstStyle/>
                    <a:p>
                      <a:endParaRPr lang="en-US" sz="800" kern="1200" dirty="0">
                        <a:effectLst/>
                      </a:endParaRPr>
                    </a:p>
                    <a:p>
                      <a:r>
                        <a:rPr lang="en-US" sz="1100" b="1" kern="1200" dirty="0">
                          <a:effectLst/>
                        </a:rPr>
                        <a:t>Cultural Diversity</a:t>
                      </a:r>
                    </a:p>
                    <a:p>
                      <a:r>
                        <a:rPr lang="en-US" sz="1100" kern="1200" dirty="0">
                          <a:effectLst/>
                        </a:rPr>
                        <a:t> </a:t>
                      </a:r>
                    </a:p>
                    <a:p>
                      <a:r>
                        <a:rPr lang="en-US" sz="1100" b="1" kern="1200" dirty="0">
                          <a:effectLst/>
                        </a:rPr>
                        <a:t>Mental Health Legal Training</a:t>
                      </a:r>
                    </a:p>
                    <a:p>
                      <a:r>
                        <a:rPr lang="en-US" sz="1100" kern="1200" dirty="0">
                          <a:effectLst/>
                        </a:rPr>
                        <a:t>   </a:t>
                      </a:r>
                    </a:p>
                    <a:p>
                      <a:r>
                        <a:rPr lang="en-US" sz="1100" kern="1200" dirty="0">
                          <a:effectLst/>
                        </a:rPr>
                        <a:t> </a:t>
                      </a:r>
                    </a:p>
                    <a:p>
                      <a:r>
                        <a:rPr lang="en-US" sz="1100" b="1" kern="1200" dirty="0">
                          <a:effectLst/>
                        </a:rPr>
                        <a:t>Intermediate Role Plays</a:t>
                      </a:r>
                    </a:p>
                    <a:p>
                      <a:endParaRPr lang="en-US" sz="800" kern="1200" dirty="0">
                        <a:effectLst/>
                      </a:endParaRPr>
                    </a:p>
                  </a:txBody>
                  <a:tcPr marL="68580" marR="68580" marT="34290" marB="34290">
                    <a:solidFill>
                      <a:schemeClr val="accent5">
                        <a:lumMod val="40000"/>
                        <a:lumOff val="60000"/>
                      </a:schemeClr>
                    </a:solidFill>
                  </a:tcPr>
                </a:tc>
                <a:tc>
                  <a:txBody>
                    <a:bodyPr/>
                    <a:lstStyle/>
                    <a:p>
                      <a:r>
                        <a:rPr lang="en-US" sz="1100" b="1" kern="1200" dirty="0">
                          <a:effectLst/>
                        </a:rPr>
                        <a:t>Project Lifesaver</a:t>
                      </a:r>
                      <a:r>
                        <a:rPr lang="en-US" sz="1100" kern="1200" dirty="0">
                          <a:effectLst/>
                        </a:rPr>
                        <a:t> </a:t>
                      </a:r>
                    </a:p>
                    <a:p>
                      <a:r>
                        <a:rPr lang="en-US" sz="1100" kern="1200" dirty="0">
                          <a:effectLst/>
                        </a:rPr>
                        <a:t> </a:t>
                      </a:r>
                    </a:p>
                    <a:p>
                      <a:r>
                        <a:rPr lang="en-US" sz="1100" b="1" kern="1200" dirty="0">
                          <a:effectLst/>
                        </a:rPr>
                        <a:t>REACH</a:t>
                      </a:r>
                    </a:p>
                    <a:p>
                      <a:endParaRPr lang="en-US" sz="1100" b="1"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kern="1200" dirty="0">
                          <a:effectLst/>
                        </a:rPr>
                        <a:t>Special Populations: Autism</a:t>
                      </a:r>
                    </a:p>
                    <a:p>
                      <a:endParaRPr lang="en-US" sz="1100" b="1" kern="1200" dirty="0">
                        <a:effectLst/>
                      </a:endParaRPr>
                    </a:p>
                    <a:p>
                      <a:r>
                        <a:rPr lang="en-US" sz="1100" kern="1200" dirty="0">
                          <a:effectLst/>
                        </a:rPr>
                        <a:t>.</a:t>
                      </a:r>
                    </a:p>
                    <a:p>
                      <a:r>
                        <a:rPr lang="en-US" sz="1100" kern="1200" dirty="0">
                          <a:effectLst/>
                        </a:rPr>
                        <a:t> </a:t>
                      </a:r>
                    </a:p>
                    <a:p>
                      <a:r>
                        <a:rPr lang="en-US" sz="1100" b="1" kern="1200" dirty="0">
                          <a:effectLst/>
                        </a:rPr>
                        <a:t>Legal Training: Jail Diversion</a:t>
                      </a:r>
                    </a:p>
                    <a:p>
                      <a:r>
                        <a:rPr lang="en-US" sz="1100" kern="1200" dirty="0">
                          <a:effectLst/>
                        </a:rPr>
                        <a:t>.</a:t>
                      </a:r>
                    </a:p>
                    <a:p>
                      <a:r>
                        <a:rPr lang="en-US" sz="1100" kern="1200" dirty="0">
                          <a:effectLst/>
                        </a:rPr>
                        <a:t> </a:t>
                      </a:r>
                    </a:p>
                    <a:p>
                      <a:r>
                        <a:rPr lang="en-US" sz="1100" b="1" kern="1200" dirty="0">
                          <a:effectLst/>
                        </a:rPr>
                        <a:t>Course Review and Written Exam</a:t>
                      </a:r>
                    </a:p>
                    <a:p>
                      <a:r>
                        <a:rPr lang="en-US" sz="1100" kern="1200" dirty="0">
                          <a:effectLst/>
                        </a:rPr>
                        <a:t> </a:t>
                      </a:r>
                    </a:p>
                    <a:p>
                      <a:r>
                        <a:rPr lang="en-US" sz="1100" kern="1200" dirty="0">
                          <a:effectLst/>
                        </a:rPr>
                        <a:t> </a:t>
                      </a:r>
                    </a:p>
                    <a:p>
                      <a:r>
                        <a:rPr lang="en-US" sz="1100" b="1" kern="1200" dirty="0">
                          <a:effectLst/>
                        </a:rPr>
                        <a:t>Advanced Role Play Exercises/Final Exam</a:t>
                      </a:r>
                    </a:p>
                    <a:p>
                      <a:r>
                        <a:rPr lang="en-US" sz="1100" kern="1200" dirty="0">
                          <a:effectLst/>
                        </a:rPr>
                        <a:t> </a:t>
                      </a:r>
                    </a:p>
                    <a:p>
                      <a:r>
                        <a:rPr lang="en-US" sz="1100" b="1" kern="1200" dirty="0">
                          <a:effectLst/>
                        </a:rPr>
                        <a:t>Course Wrap-Up and Certificate </a:t>
                      </a:r>
                    </a:p>
                    <a:p>
                      <a:r>
                        <a:rPr lang="en-US" sz="1100" b="1" kern="1200" dirty="0">
                          <a:effectLst/>
                        </a:rPr>
                        <a:t>Presentation</a:t>
                      </a:r>
                    </a:p>
                  </a:txBody>
                  <a:tcPr marL="68580" marR="68580" marT="34290" marB="34290">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08298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Crisis Intervention Center (CIC)</a:t>
            </a:r>
          </a:p>
        </p:txBody>
      </p:sp>
      <p:sp>
        <p:nvSpPr>
          <p:cNvPr id="3" name="Content Placeholder 2"/>
          <p:cNvSpPr>
            <a:spLocks noGrp="1"/>
          </p:cNvSpPr>
          <p:nvPr>
            <p:ph idx="1"/>
          </p:nvPr>
        </p:nvSpPr>
        <p:spPr/>
        <p:txBody>
          <a:bodyPr>
            <a:normAutofit/>
          </a:bodyPr>
          <a:lstStyle/>
          <a:p>
            <a:pPr>
              <a:lnSpc>
                <a:spcPct val="80000"/>
              </a:lnSpc>
              <a:buFont typeface="Arial" panose="020B0604020202020204" pitchFamily="34" charset="0"/>
              <a:buChar char="•"/>
            </a:pPr>
            <a:r>
              <a:rPr lang="en-US" sz="1800" b="0" dirty="0"/>
              <a:t>Unique co-location of multiple “front door” programs at one location:</a:t>
            </a:r>
          </a:p>
          <a:p>
            <a:pPr lvl="3">
              <a:lnSpc>
                <a:spcPct val="80000"/>
              </a:lnSpc>
              <a:buFont typeface="Arial" panose="020B0604020202020204" pitchFamily="34" charset="0"/>
              <a:buChar char="•"/>
            </a:pPr>
            <a:r>
              <a:rPr lang="en-US" sz="1800" dirty="0"/>
              <a:t>Emergency Mental Health Services</a:t>
            </a:r>
          </a:p>
          <a:p>
            <a:pPr lvl="3">
              <a:lnSpc>
                <a:spcPct val="80000"/>
              </a:lnSpc>
              <a:buFont typeface="Arial" panose="020B0604020202020204" pitchFamily="34" charset="0"/>
              <a:buChar char="•"/>
            </a:pPr>
            <a:r>
              <a:rPr lang="en-US" sz="1800" dirty="0"/>
              <a:t>Jail Diversion/Forensic Case Management</a:t>
            </a:r>
          </a:p>
          <a:p>
            <a:pPr lvl="3">
              <a:lnSpc>
                <a:spcPct val="80000"/>
              </a:lnSpc>
              <a:buFont typeface="Arial" panose="020B0604020202020204" pitchFamily="34" charset="0"/>
              <a:buChar char="•"/>
            </a:pPr>
            <a:r>
              <a:rPr lang="en-US" sz="1800" dirty="0"/>
              <a:t>Discharge Planning</a:t>
            </a:r>
          </a:p>
          <a:p>
            <a:pPr lvl="3">
              <a:lnSpc>
                <a:spcPct val="80000"/>
              </a:lnSpc>
              <a:buFont typeface="Arial" panose="020B0604020202020204" pitchFamily="34" charset="0"/>
              <a:buChar char="•"/>
            </a:pPr>
            <a:r>
              <a:rPr lang="en-US" sz="1800" dirty="0"/>
              <a:t>Homeless Outreach/Case Management</a:t>
            </a:r>
          </a:p>
          <a:p>
            <a:pPr lvl="3">
              <a:lnSpc>
                <a:spcPct val="80000"/>
              </a:lnSpc>
              <a:buFont typeface="Arial" panose="020B0604020202020204" pitchFamily="34" charset="0"/>
              <a:buChar char="•"/>
            </a:pPr>
            <a:r>
              <a:rPr lang="en-US" sz="1800" dirty="0"/>
              <a:t>Assessment &amp; Intake Services</a:t>
            </a:r>
          </a:p>
          <a:p>
            <a:pPr>
              <a:lnSpc>
                <a:spcPct val="80000"/>
              </a:lnSpc>
              <a:buFont typeface="Arial" panose="020B0604020202020204" pitchFamily="34" charset="0"/>
              <a:buChar char="•"/>
            </a:pPr>
            <a:r>
              <a:rPr lang="en-US" sz="1800" b="0" dirty="0"/>
              <a:t>CIC operates 24/7/365; range of Emergency Mental Health Services provided by Emergency Therapists and Certified Peer Specialists</a:t>
            </a:r>
          </a:p>
          <a:p>
            <a:pPr>
              <a:lnSpc>
                <a:spcPct val="80000"/>
              </a:lnSpc>
              <a:buFont typeface="Arial" panose="020B0604020202020204" pitchFamily="34" charset="0"/>
              <a:buChar char="•"/>
            </a:pPr>
            <a:r>
              <a:rPr lang="en-US" sz="1800" b="0" dirty="0"/>
              <a:t>Security around-the-clock from private security company with legally sanctioned Transfer of Custody process at CIC and at local hospital</a:t>
            </a:r>
          </a:p>
          <a:p>
            <a:pPr>
              <a:lnSpc>
                <a:spcPct val="80000"/>
              </a:lnSpc>
              <a:buFont typeface="Arial" panose="020B0604020202020204" pitchFamily="34" charset="0"/>
              <a:buChar char="•"/>
            </a:pPr>
            <a:r>
              <a:rPr lang="en-US" sz="1800" b="0" dirty="0"/>
              <a:t>All hospital and CIC security officers are CIT-trained </a:t>
            </a:r>
          </a:p>
          <a:p>
            <a:endParaRPr lang="en-US" dirty="0"/>
          </a:p>
        </p:txBody>
      </p:sp>
      <p:sp>
        <p:nvSpPr>
          <p:cNvPr id="4" name="Slide Number Placeholder 3"/>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39</a:t>
            </a:fld>
            <a:endParaRPr lang="en-US" kern="1200">
              <a:latin typeface="Franklin Gothic Book"/>
              <a:ea typeface="+mn-ea"/>
              <a:cs typeface="+mn-cs"/>
            </a:endParaRPr>
          </a:p>
        </p:txBody>
      </p:sp>
    </p:spTree>
    <p:extLst>
      <p:ext uri="{BB962C8B-B14F-4D97-AF65-F5344CB8AC3E}">
        <p14:creationId xmlns:p14="http://schemas.microsoft.com/office/powerpoint/2010/main" val="3289261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5" name="Shape 95"/>
          <p:cNvSpPr txBox="1">
            <a:spLocks noGrp="1"/>
          </p:cNvSpPr>
          <p:nvPr>
            <p:ph type="title"/>
          </p:nvPr>
        </p:nvSpPr>
        <p:spPr>
          <a:xfrm>
            <a:off x="457200" y="7620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a:solidFill>
                  <a:schemeClr val="dk1"/>
                </a:solidFill>
                <a:latin typeface="Calibri"/>
                <a:ea typeface="Calibri"/>
                <a:cs typeface="Calibri"/>
                <a:sym typeface="Calibri"/>
              </a:rPr>
              <a:t>The Problem:</a:t>
            </a:r>
          </a:p>
        </p:txBody>
      </p:sp>
      <p:sp>
        <p:nvSpPr>
          <p:cNvPr id="96" name="Shape 96"/>
          <p:cNvSpPr txBox="1">
            <a:spLocks noGrp="1"/>
          </p:cNvSpPr>
          <p:nvPr>
            <p:ph type="body" idx="1"/>
          </p:nvPr>
        </p:nvSpPr>
        <p:spPr>
          <a:xfrm>
            <a:off x="117960" y="2590800"/>
            <a:ext cx="8908079" cy="315436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100000"/>
              <a:buNone/>
            </a:pPr>
            <a:r>
              <a:rPr lang="en-US" sz="4400" b="1" i="0" u="none" strike="noStrike" cap="none" dirty="0">
                <a:solidFill>
                  <a:schemeClr val="dk1"/>
                </a:solidFill>
                <a:latin typeface="Calibri"/>
                <a:ea typeface="Calibri"/>
                <a:cs typeface="Calibri"/>
                <a:sym typeface="Calibri"/>
              </a:rPr>
              <a:t>Lack of consistency in available medications across systems of care</a:t>
            </a:r>
          </a:p>
          <a:p>
            <a:pPr marL="0" marR="0" lvl="0" indent="0" rtl="0">
              <a:spcBef>
                <a:spcPts val="0"/>
              </a:spcBef>
              <a:spcAft>
                <a:spcPts val="0"/>
              </a:spcAft>
              <a:buClr>
                <a:schemeClr val="dk1"/>
              </a:buClr>
              <a:buSzPct val="100000"/>
              <a:buNone/>
            </a:pPr>
            <a:endParaRPr lang="en-US" sz="440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Assessment Process</a:t>
            </a:r>
          </a:p>
        </p:txBody>
      </p:sp>
      <p:sp>
        <p:nvSpPr>
          <p:cNvPr id="3" name="Content Placeholder 2"/>
          <p:cNvSpPr>
            <a:spLocks noGrp="1"/>
          </p:cNvSpPr>
          <p:nvPr>
            <p:ph idx="1"/>
          </p:nvPr>
        </p:nvSpPr>
        <p:spPr>
          <a:xfrm>
            <a:off x="577851" y="1682353"/>
            <a:ext cx="8070850" cy="3459559"/>
          </a:xfrm>
        </p:spPr>
        <p:txBody>
          <a:bodyPr>
            <a:normAutofit fontScale="85000" lnSpcReduction="10000"/>
          </a:bodyPr>
          <a:lstStyle/>
          <a:p>
            <a:pPr>
              <a:buFont typeface="Arial" panose="020B0604020202020204" pitchFamily="34" charset="0"/>
              <a:buChar char="•"/>
            </a:pPr>
            <a:r>
              <a:rPr lang="en-US" sz="1800" b="0" dirty="0"/>
              <a:t>Police contact Emergency Therapists from the field to determine the appropriate location for the assessment – the CIC is generally for less acute dispositions vs. the Emergency Department which is usually for people in need of hospitalization or immediate medical care</a:t>
            </a:r>
          </a:p>
          <a:p>
            <a:pPr>
              <a:buFont typeface="Arial" panose="020B0604020202020204" pitchFamily="34" charset="0"/>
              <a:buChar char="•"/>
            </a:pPr>
            <a:r>
              <a:rPr lang="en-US" sz="1800" b="0" dirty="0"/>
              <a:t>At the CIC we provide a range of crisis intervention services: </a:t>
            </a:r>
          </a:p>
          <a:p>
            <a:pPr lvl="3">
              <a:buFont typeface="Arial" panose="020B0604020202020204" pitchFamily="34" charset="0"/>
              <a:buChar char="•"/>
            </a:pPr>
            <a:r>
              <a:rPr lang="en-US" sz="1800" dirty="0"/>
              <a:t>Warm hand off to clinicians for immediate assessment</a:t>
            </a:r>
          </a:p>
          <a:p>
            <a:pPr lvl="3">
              <a:buFont typeface="Arial" panose="020B0604020202020204" pitchFamily="34" charset="0"/>
              <a:buChar char="•"/>
            </a:pPr>
            <a:r>
              <a:rPr lang="en-US" sz="1800" dirty="0"/>
              <a:t>Evaluation and Counseling (includes Transfer of Custody from police to security officers)</a:t>
            </a:r>
          </a:p>
          <a:p>
            <a:pPr lvl="3">
              <a:buFont typeface="Arial" panose="020B0604020202020204" pitchFamily="34" charset="0"/>
              <a:buChar char="•"/>
            </a:pPr>
            <a:r>
              <a:rPr lang="en-US" sz="1800" dirty="0"/>
              <a:t>Office-Based Crisis Stabilization (“23 hour bed”)</a:t>
            </a:r>
          </a:p>
          <a:p>
            <a:pPr lvl="3">
              <a:buFont typeface="Arial" panose="020B0604020202020204" pitchFamily="34" charset="0"/>
              <a:buChar char="•"/>
            </a:pPr>
            <a:r>
              <a:rPr lang="en-US" sz="1800" dirty="0"/>
              <a:t>Referral to Residential Crisis Stabilization</a:t>
            </a:r>
          </a:p>
          <a:p>
            <a:pPr lvl="3">
              <a:buFont typeface="Arial" panose="020B0604020202020204" pitchFamily="34" charset="0"/>
              <a:buChar char="•"/>
            </a:pPr>
            <a:r>
              <a:rPr lang="en-US" sz="1800" dirty="0"/>
              <a:t>Facilitation of Hospitalization</a:t>
            </a:r>
          </a:p>
          <a:p>
            <a:pPr>
              <a:buFont typeface="Arial" panose="020B0604020202020204" pitchFamily="34" charset="0"/>
              <a:buChar char="•"/>
            </a:pPr>
            <a:r>
              <a:rPr lang="en-US" sz="1800" b="0" dirty="0"/>
              <a:t>Use of “calming rooms” where people can remain comfortable for extended periods of time </a:t>
            </a:r>
          </a:p>
          <a:p>
            <a:pPr>
              <a:buFont typeface="Arial" panose="020B0604020202020204" pitchFamily="34" charset="0"/>
              <a:buChar char="•"/>
            </a:pPr>
            <a:r>
              <a:rPr lang="en-US" sz="1800" b="0" dirty="0"/>
              <a:t>Psychiatrist and Psychiatric Nurse Practitioner on duty Monday - Friday</a:t>
            </a:r>
          </a:p>
        </p:txBody>
      </p:sp>
      <p:sp>
        <p:nvSpPr>
          <p:cNvPr id="4" name="Slide Number Placeholder 3"/>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40</a:t>
            </a:fld>
            <a:endParaRPr lang="en-US" kern="1200">
              <a:latin typeface="Franklin Gothic Book"/>
              <a:ea typeface="+mn-ea"/>
              <a:cs typeface="+mn-cs"/>
            </a:endParaRPr>
          </a:p>
        </p:txBody>
      </p:sp>
    </p:spTree>
    <p:extLst>
      <p:ext uri="{BB962C8B-B14F-4D97-AF65-F5344CB8AC3E}">
        <p14:creationId xmlns:p14="http://schemas.microsoft.com/office/powerpoint/2010/main" val="4274248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Intercept 2.JPG"/>
          <p:cNvPicPr>
            <a:picLocks noChangeAspect="1"/>
          </p:cNvPicPr>
          <p:nvPr/>
        </p:nvPicPr>
        <p:blipFill>
          <a:blip r:embed="rId3" cstate="print"/>
          <a:srcRect/>
          <a:stretch>
            <a:fillRect/>
          </a:stretch>
        </p:blipFill>
        <p:spPr bwMode="auto">
          <a:xfrm>
            <a:off x="634999" y="1191816"/>
            <a:ext cx="7632701" cy="4293395"/>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397250" y="1441450"/>
            <a:ext cx="685800" cy="450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2025" kern="1200" dirty="0">
                <a:solidFill>
                  <a:srgbClr val="FFFFFF"/>
                </a:solidFill>
                <a:latin typeface="Franklin Gothic Book"/>
              </a:rPr>
              <a:t>&amp;2.5</a:t>
            </a:r>
          </a:p>
        </p:txBody>
      </p:sp>
      <p:sp>
        <p:nvSpPr>
          <p:cNvPr id="2" name="Slide Number Placeholder 1"/>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41</a:t>
            </a:fld>
            <a:endParaRPr lang="en-US" kern="1200">
              <a:latin typeface="Franklin Gothic Book"/>
              <a:ea typeface="+mn-ea"/>
              <a:cs typeface="+mn-cs"/>
            </a:endParaRPr>
          </a:p>
        </p:txBody>
      </p:sp>
      <p:sp>
        <p:nvSpPr>
          <p:cNvPr id="3" name="Rounded Rectangle 2"/>
          <p:cNvSpPr/>
          <p:nvPr/>
        </p:nvSpPr>
        <p:spPr>
          <a:xfrm>
            <a:off x="2031538" y="2565514"/>
            <a:ext cx="1508760" cy="392777"/>
          </a:xfrm>
          <a:prstGeom prst="roundRect">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685800"/>
            <a:r>
              <a:rPr lang="en-US" sz="1050" kern="1200" dirty="0">
                <a:solidFill>
                  <a:srgbClr val="000000"/>
                </a:solidFill>
                <a:latin typeface="Franklin Gothic Book"/>
              </a:rPr>
              <a:t>Intercept Therapist/</a:t>
            </a:r>
          </a:p>
          <a:p>
            <a:pPr algn="ctr" defTabSz="685800"/>
            <a:r>
              <a:rPr lang="en-US" sz="1050" kern="1200" dirty="0">
                <a:solidFill>
                  <a:srgbClr val="000000"/>
                </a:solidFill>
                <a:latin typeface="Franklin Gothic Book"/>
              </a:rPr>
              <a:t>Boundary Spanner</a:t>
            </a:r>
          </a:p>
        </p:txBody>
      </p:sp>
      <p:sp>
        <p:nvSpPr>
          <p:cNvPr id="6" name="Rounded Rectangle 5"/>
          <p:cNvSpPr/>
          <p:nvPr/>
        </p:nvSpPr>
        <p:spPr>
          <a:xfrm>
            <a:off x="2031538" y="3239984"/>
            <a:ext cx="1508760" cy="448771"/>
          </a:xfrm>
          <a:prstGeom prst="roundRect">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685800"/>
            <a:r>
              <a:rPr lang="en-US" sz="825" kern="1200" dirty="0">
                <a:solidFill>
                  <a:srgbClr val="000000"/>
                </a:solidFill>
                <a:latin typeface="Franklin Gothic Book"/>
              </a:rPr>
              <a:t>Bond &amp; Sheriff’s</a:t>
            </a:r>
          </a:p>
          <a:p>
            <a:pPr algn="ctr" defTabSz="685800"/>
            <a:r>
              <a:rPr lang="en-US" sz="825" kern="1200" dirty="0">
                <a:solidFill>
                  <a:srgbClr val="000000"/>
                </a:solidFill>
                <a:latin typeface="Franklin Gothic Book"/>
              </a:rPr>
              <a:t>Pre-Release Program</a:t>
            </a:r>
          </a:p>
          <a:p>
            <a:pPr algn="ctr" defTabSz="685800"/>
            <a:r>
              <a:rPr lang="en-US" sz="825" kern="1200" dirty="0">
                <a:solidFill>
                  <a:srgbClr val="000000"/>
                </a:solidFill>
                <a:latin typeface="Franklin Gothic Book"/>
              </a:rPr>
              <a:t>(Bond Hearing Diversion  Project)</a:t>
            </a:r>
          </a:p>
        </p:txBody>
      </p:sp>
    </p:spTree>
    <p:extLst>
      <p:ext uri="{BB962C8B-B14F-4D97-AF65-F5344CB8AC3E}">
        <p14:creationId xmlns:p14="http://schemas.microsoft.com/office/powerpoint/2010/main" val="2873393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Intercept 3.JPG"/>
          <p:cNvPicPr>
            <a:picLocks noChangeAspect="1"/>
          </p:cNvPicPr>
          <p:nvPr/>
        </p:nvPicPr>
        <p:blipFill>
          <a:blip r:embed="rId3" cstate="print"/>
          <a:srcRect/>
          <a:stretch>
            <a:fillRect/>
          </a:stretch>
        </p:blipFill>
        <p:spPr bwMode="auto">
          <a:xfrm>
            <a:off x="634292" y="1079500"/>
            <a:ext cx="7696908" cy="4329511"/>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42</a:t>
            </a:fld>
            <a:endParaRPr lang="en-US" kern="1200">
              <a:latin typeface="Franklin Gothic Book"/>
              <a:ea typeface="+mn-ea"/>
              <a:cs typeface="+mn-cs"/>
            </a:endParaRPr>
          </a:p>
        </p:txBody>
      </p:sp>
    </p:spTree>
    <p:extLst>
      <p:ext uri="{BB962C8B-B14F-4D97-AF65-F5344CB8AC3E}">
        <p14:creationId xmlns:p14="http://schemas.microsoft.com/office/powerpoint/2010/main" val="491274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Intercept 4.JPG"/>
          <p:cNvPicPr>
            <a:picLocks noChangeAspect="1"/>
          </p:cNvPicPr>
          <p:nvPr/>
        </p:nvPicPr>
        <p:blipFill>
          <a:blip r:embed="rId3" cstate="print"/>
          <a:srcRect/>
          <a:stretch>
            <a:fillRect/>
          </a:stretch>
        </p:blipFill>
        <p:spPr bwMode="auto">
          <a:xfrm>
            <a:off x="679450" y="1117600"/>
            <a:ext cx="7594600" cy="4271963"/>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2844800" y="4660900"/>
            <a:ext cx="2571750" cy="514350"/>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050" kern="1200" dirty="0">
                <a:solidFill>
                  <a:srgbClr val="000000">
                    <a:lumMod val="65000"/>
                    <a:lumOff val="35000"/>
                  </a:srgbClr>
                </a:solidFill>
                <a:latin typeface="Tahoma" pitchFamily="34" charset="0"/>
                <a:cs typeface="Tahoma" pitchFamily="34" charset="0"/>
              </a:rPr>
              <a:t>“Project Exodus”</a:t>
            </a:r>
          </a:p>
          <a:p>
            <a:pPr algn="ctr" defTabSz="685800">
              <a:defRPr/>
            </a:pPr>
            <a:r>
              <a:rPr lang="en-US" sz="1050" kern="1200" dirty="0">
                <a:solidFill>
                  <a:srgbClr val="000000">
                    <a:lumMod val="65000"/>
                    <a:lumOff val="35000"/>
                  </a:srgbClr>
                </a:solidFill>
                <a:latin typeface="Tahoma" pitchFamily="34" charset="0"/>
                <a:cs typeface="Tahoma" pitchFamily="34" charset="0"/>
              </a:rPr>
              <a:t>Partnership between Probation </a:t>
            </a:r>
          </a:p>
          <a:p>
            <a:pPr algn="ctr" defTabSz="685800">
              <a:defRPr/>
            </a:pPr>
            <a:r>
              <a:rPr lang="en-US" sz="1050" kern="1200" dirty="0">
                <a:solidFill>
                  <a:srgbClr val="000000">
                    <a:lumMod val="65000"/>
                    <a:lumOff val="35000"/>
                  </a:srgbClr>
                </a:solidFill>
                <a:latin typeface="Tahoma" pitchFamily="34" charset="0"/>
                <a:cs typeface="Tahoma" pitchFamily="34" charset="0"/>
              </a:rPr>
              <a:t>and Forensic Team </a:t>
            </a:r>
          </a:p>
        </p:txBody>
      </p:sp>
      <p:sp>
        <p:nvSpPr>
          <p:cNvPr id="2" name="Slide Number Placeholder 1"/>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43</a:t>
            </a:fld>
            <a:endParaRPr lang="en-US" kern="1200">
              <a:latin typeface="Franklin Gothic Book"/>
              <a:ea typeface="+mn-ea"/>
              <a:cs typeface="+mn-cs"/>
            </a:endParaRPr>
          </a:p>
        </p:txBody>
      </p:sp>
    </p:spTree>
    <p:extLst>
      <p:ext uri="{BB962C8B-B14F-4D97-AF65-F5344CB8AC3E}">
        <p14:creationId xmlns:p14="http://schemas.microsoft.com/office/powerpoint/2010/main" val="2206438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Intercept 5.JPG"/>
          <p:cNvPicPr>
            <a:picLocks noChangeAspect="1"/>
          </p:cNvPicPr>
          <p:nvPr/>
        </p:nvPicPr>
        <p:blipFill>
          <a:blip r:embed="rId3" cstate="print"/>
          <a:srcRect/>
          <a:stretch>
            <a:fillRect/>
          </a:stretch>
        </p:blipFill>
        <p:spPr bwMode="auto">
          <a:xfrm>
            <a:off x="603251" y="1035051"/>
            <a:ext cx="7718778" cy="4341812"/>
          </a:xfrm>
          <a:prstGeom prst="rect">
            <a:avLst/>
          </a:prstGeom>
          <a:ln>
            <a:noFill/>
          </a:ln>
          <a:effectLst>
            <a:outerShdw blurRad="292100" dist="139700" dir="2700000" algn="tl" rotWithShape="0">
              <a:srgbClr val="333333">
                <a:alpha val="65000"/>
              </a:srgbClr>
            </a:outerShdw>
          </a:effectLst>
        </p:spPr>
      </p:pic>
      <p:sp>
        <p:nvSpPr>
          <p:cNvPr id="3" name="Rounded Rectangle 2"/>
          <p:cNvSpPr/>
          <p:nvPr/>
        </p:nvSpPr>
        <p:spPr>
          <a:xfrm>
            <a:off x="1916959" y="3547768"/>
            <a:ext cx="2958866" cy="643232"/>
          </a:xfrm>
          <a:prstGeom prst="roundRect">
            <a:avLst/>
          </a:prstGeom>
          <a:solidFill>
            <a:schemeClr val="bg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050" kern="1200" dirty="0">
                <a:solidFill>
                  <a:srgbClr val="CDD7D9">
                    <a:lumMod val="25000"/>
                  </a:srgbClr>
                </a:solidFill>
                <a:latin typeface="Franklin Gothic Book"/>
              </a:rPr>
              <a:t>Communication with P.O. and management of Project Exodus clients in the community </a:t>
            </a:r>
            <a:br>
              <a:rPr lang="en-US" sz="1050" kern="1200" dirty="0">
                <a:solidFill>
                  <a:srgbClr val="CDD7D9">
                    <a:lumMod val="25000"/>
                  </a:srgbClr>
                </a:solidFill>
                <a:latin typeface="Franklin Gothic Book"/>
              </a:rPr>
            </a:br>
            <a:r>
              <a:rPr lang="en-US" sz="1050" kern="1200" dirty="0">
                <a:solidFill>
                  <a:srgbClr val="CDD7D9">
                    <a:lumMod val="25000"/>
                  </a:srgbClr>
                </a:solidFill>
                <a:latin typeface="Franklin Gothic Book"/>
              </a:rPr>
              <a:t>Forensic WRAP (F-WRAP) groups</a:t>
            </a:r>
          </a:p>
        </p:txBody>
      </p:sp>
      <p:sp>
        <p:nvSpPr>
          <p:cNvPr id="2" name="Slide Number Placeholder 1"/>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44</a:t>
            </a:fld>
            <a:endParaRPr lang="en-US" kern="1200">
              <a:latin typeface="Franklin Gothic Book"/>
              <a:ea typeface="+mn-ea"/>
              <a:cs typeface="+mn-cs"/>
            </a:endParaRPr>
          </a:p>
        </p:txBody>
      </p:sp>
    </p:spTree>
    <p:extLst>
      <p:ext uri="{BB962C8B-B14F-4D97-AF65-F5344CB8AC3E}">
        <p14:creationId xmlns:p14="http://schemas.microsoft.com/office/powerpoint/2010/main" val="88533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811570">
            <a:off x="2089405" y="2201849"/>
            <a:ext cx="5650992" cy="905632"/>
          </a:xfrm>
        </p:spPr>
        <p:txBody>
          <a:bodyPr/>
          <a:lstStyle/>
          <a:p>
            <a:r>
              <a:rPr lang="en-US" dirty="0"/>
              <a:t>Data and Outcomes</a:t>
            </a:r>
          </a:p>
        </p:txBody>
      </p:sp>
      <p:sp>
        <p:nvSpPr>
          <p:cNvPr id="4" name="Slide Number Placeholder 3"/>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45</a:t>
            </a:fld>
            <a:endParaRPr lang="en-US" kern="1200">
              <a:latin typeface="Franklin Gothic Book"/>
              <a:ea typeface="+mn-ea"/>
              <a:cs typeface="+mn-cs"/>
            </a:endParaRPr>
          </a:p>
        </p:txBody>
      </p:sp>
    </p:spTree>
    <p:extLst>
      <p:ext uri="{BB962C8B-B14F-4D97-AF65-F5344CB8AC3E}">
        <p14:creationId xmlns:p14="http://schemas.microsoft.com/office/powerpoint/2010/main" val="1251711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Individuals served in lieu of arrest</a:t>
            </a:r>
          </a:p>
        </p:txBody>
      </p:sp>
      <p:sp>
        <p:nvSpPr>
          <p:cNvPr id="4" name="Slide Number Placeholder 3"/>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46</a:t>
            </a:fld>
            <a:endParaRPr lang="en-US" kern="1200">
              <a:latin typeface="Franklin Gothic Book"/>
              <a:ea typeface="+mn-ea"/>
              <a:cs typeface="+mn-cs"/>
            </a:endParaRPr>
          </a:p>
        </p:txBody>
      </p:sp>
      <p:sp>
        <p:nvSpPr>
          <p:cNvPr id="8" name="TextBox 7"/>
          <p:cNvSpPr txBox="1"/>
          <p:nvPr/>
        </p:nvSpPr>
        <p:spPr>
          <a:xfrm>
            <a:off x="274849" y="1806778"/>
            <a:ext cx="3554201" cy="2169825"/>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kern="1200" dirty="0">
                <a:latin typeface="Franklin Gothic Book"/>
                <a:ea typeface="+mn-ea"/>
                <a:cs typeface="+mn-cs"/>
              </a:rPr>
              <a:t>Number of clients brought to Emergency Services in lieu of arrest has increased every year since inception of CIT in Arlington in 2008;</a:t>
            </a:r>
          </a:p>
          <a:p>
            <a:pPr marL="214313" indent="-214313" defTabSz="685800">
              <a:buFont typeface="Arial" panose="020B0604020202020204" pitchFamily="34" charset="0"/>
              <a:buChar char="•"/>
            </a:pPr>
            <a:r>
              <a:rPr lang="en-US" sz="1350" kern="1200" dirty="0">
                <a:latin typeface="Franklin Gothic Book"/>
                <a:ea typeface="+mn-ea"/>
                <a:cs typeface="+mn-cs"/>
              </a:rPr>
              <a:t>In 2008:  55 individuals/year brought to Emergency Services in lieu of arrest;</a:t>
            </a:r>
          </a:p>
          <a:p>
            <a:pPr marL="214313" indent="-214313" defTabSz="685800">
              <a:buFont typeface="Arial" panose="020B0604020202020204" pitchFamily="34" charset="0"/>
              <a:buChar char="•"/>
            </a:pPr>
            <a:r>
              <a:rPr lang="en-US" sz="1350" kern="1200" dirty="0">
                <a:latin typeface="Franklin Gothic Book"/>
                <a:ea typeface="+mn-ea"/>
                <a:cs typeface="+mn-cs"/>
              </a:rPr>
              <a:t>In FY17 number has doubled;</a:t>
            </a:r>
          </a:p>
          <a:p>
            <a:pPr marL="214313" indent="-214313" defTabSz="685800">
              <a:buFont typeface="Arial" panose="020B0604020202020204" pitchFamily="34" charset="0"/>
              <a:buChar char="•"/>
            </a:pPr>
            <a:r>
              <a:rPr lang="en-US" sz="1350" kern="1200" dirty="0">
                <a:latin typeface="Franklin Gothic Book"/>
                <a:ea typeface="+mn-ea"/>
                <a:cs typeface="+mn-cs"/>
              </a:rPr>
              <a:t>Post-Booking Magistrate diversions add an additional 50-55/year.</a:t>
            </a:r>
          </a:p>
          <a:p>
            <a:pPr defTabSz="685800"/>
            <a:endParaRPr lang="en-US" sz="1350" kern="1200" dirty="0">
              <a:latin typeface="Franklin Gothic Book"/>
              <a:ea typeface="+mn-ea"/>
              <a:cs typeface="+mn-cs"/>
            </a:endParaRPr>
          </a:p>
        </p:txBody>
      </p:sp>
      <p:graphicFrame>
        <p:nvGraphicFramePr>
          <p:cNvPr id="6" name="Chart 5"/>
          <p:cNvGraphicFramePr/>
          <p:nvPr>
            <p:extLst/>
          </p:nvPr>
        </p:nvGraphicFramePr>
        <p:xfrm>
          <a:off x="4100808" y="1887949"/>
          <a:ext cx="4050506" cy="20502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1669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47</a:t>
            </a:fld>
            <a:endParaRPr lang="en-US" kern="1200">
              <a:latin typeface="Franklin Gothic Book"/>
              <a:ea typeface="+mn-ea"/>
              <a:cs typeface="+mn-cs"/>
            </a:endParaRPr>
          </a:p>
        </p:txBody>
      </p:sp>
      <p:sp>
        <p:nvSpPr>
          <p:cNvPr id="2" name="Title 1"/>
          <p:cNvSpPr>
            <a:spLocks noGrp="1"/>
          </p:cNvSpPr>
          <p:nvPr>
            <p:ph type="title"/>
          </p:nvPr>
        </p:nvSpPr>
        <p:spPr/>
        <p:txBody>
          <a:bodyPr/>
          <a:lstStyle/>
          <a:p>
            <a:pPr algn="ctr"/>
            <a:r>
              <a:rPr lang="en-US" dirty="0"/>
              <a:t>Training of law enforcement personnel</a:t>
            </a:r>
          </a:p>
        </p:txBody>
      </p:sp>
      <p:sp>
        <p:nvSpPr>
          <p:cNvPr id="8" name="TextBox 7"/>
          <p:cNvSpPr txBox="1"/>
          <p:nvPr/>
        </p:nvSpPr>
        <p:spPr>
          <a:xfrm>
            <a:off x="476250" y="1806778"/>
            <a:ext cx="8147050" cy="1144416"/>
          </a:xfrm>
          <a:prstGeom prst="rect">
            <a:avLst/>
          </a:prstGeom>
          <a:noFill/>
        </p:spPr>
        <p:txBody>
          <a:bodyPr wrap="square" rtlCol="0">
            <a:spAutoFit/>
          </a:bodyPr>
          <a:lstStyle/>
          <a:p>
            <a:pPr marL="257175" indent="-257175" defTabSz="685800" fontAlgn="base">
              <a:lnSpc>
                <a:spcPct val="80000"/>
              </a:lnSpc>
              <a:spcBef>
                <a:spcPts val="600"/>
              </a:spcBef>
              <a:spcAft>
                <a:spcPts val="1350"/>
              </a:spcAft>
              <a:buFont typeface="Arial" panose="020B0604020202020204" pitchFamily="34" charset="0"/>
              <a:buChar char="•"/>
            </a:pPr>
            <a:r>
              <a:rPr lang="en-US" sz="1800" kern="1200" dirty="0">
                <a:latin typeface="Franklin Gothic Book"/>
                <a:ea typeface="+mn-ea"/>
                <a:cs typeface="+mn-cs"/>
              </a:rPr>
              <a:t>YTD 64% of Arlington County Police have been CIT trained, over half of Deputy Sheriffs,  and Pentagon Police, Airport Police, and other local law enforcement agencies</a:t>
            </a:r>
          </a:p>
          <a:p>
            <a:pPr defTabSz="685800"/>
            <a:endParaRPr lang="en-US" sz="1350" kern="1200" dirty="0">
              <a:latin typeface="Franklin Gothic Book"/>
              <a:ea typeface="+mn-ea"/>
              <a:cs typeface="+mn-cs"/>
            </a:endParaRPr>
          </a:p>
        </p:txBody>
      </p:sp>
      <p:graphicFrame>
        <p:nvGraphicFramePr>
          <p:cNvPr id="10" name="Chart 9"/>
          <p:cNvGraphicFramePr/>
          <p:nvPr>
            <p:extLst/>
          </p:nvPr>
        </p:nvGraphicFramePr>
        <p:xfrm>
          <a:off x="4610418" y="2647347"/>
          <a:ext cx="4293870" cy="24722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nvPr>
        </p:nvGraphicFramePr>
        <p:xfrm>
          <a:off x="312490" y="2647346"/>
          <a:ext cx="4114800" cy="24722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83828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31095"/>
            <a:ext cx="7734301" cy="411956"/>
          </a:xfrm>
        </p:spPr>
        <p:txBody>
          <a:bodyPr/>
          <a:lstStyle/>
          <a:p>
            <a:pPr algn="ctr"/>
            <a:r>
              <a:rPr lang="en-US" dirty="0"/>
              <a:t>Transfer of custody</a:t>
            </a:r>
          </a:p>
        </p:txBody>
      </p:sp>
      <p:sp>
        <p:nvSpPr>
          <p:cNvPr id="4" name="Slide Number Placeholder 3"/>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48</a:t>
            </a:fld>
            <a:endParaRPr lang="en-US" kern="1200">
              <a:latin typeface="Franklin Gothic Book"/>
              <a:ea typeface="+mn-ea"/>
              <a:cs typeface="+mn-cs"/>
            </a:endParaRPr>
          </a:p>
        </p:txBody>
      </p:sp>
      <p:sp>
        <p:nvSpPr>
          <p:cNvPr id="8" name="TextBox 7"/>
          <p:cNvSpPr txBox="1"/>
          <p:nvPr/>
        </p:nvSpPr>
        <p:spPr>
          <a:xfrm>
            <a:off x="274849" y="1806778"/>
            <a:ext cx="3554201" cy="1622495"/>
          </a:xfrm>
          <a:prstGeom prst="rect">
            <a:avLst/>
          </a:prstGeom>
          <a:noFill/>
        </p:spPr>
        <p:txBody>
          <a:bodyPr wrap="square" rtlCol="0">
            <a:spAutoFit/>
          </a:bodyPr>
          <a:lstStyle/>
          <a:p>
            <a:pPr defTabSz="685800" fontAlgn="base">
              <a:lnSpc>
                <a:spcPct val="80000"/>
              </a:lnSpc>
              <a:spcBef>
                <a:spcPts val="600"/>
              </a:spcBef>
              <a:spcAft>
                <a:spcPts val="1350"/>
              </a:spcAft>
            </a:pPr>
            <a:r>
              <a:rPr lang="en-US" sz="1800" kern="1200" dirty="0">
                <a:latin typeface="Franklin Gothic Book"/>
                <a:ea typeface="+mn-ea"/>
                <a:cs typeface="+mn-cs"/>
              </a:rPr>
              <a:t>Transfer of Custody began September 2013 </a:t>
            </a:r>
          </a:p>
          <a:p>
            <a:pPr defTabSz="685800" fontAlgn="base">
              <a:lnSpc>
                <a:spcPct val="80000"/>
              </a:lnSpc>
              <a:spcBef>
                <a:spcPts val="600"/>
              </a:spcBef>
              <a:spcAft>
                <a:spcPts val="1350"/>
              </a:spcAft>
            </a:pPr>
            <a:r>
              <a:rPr lang="en-US" sz="1800" kern="1200" dirty="0">
                <a:latin typeface="Franklin Gothic Book"/>
                <a:ea typeface="+mn-ea"/>
                <a:cs typeface="+mn-cs"/>
              </a:rPr>
              <a:t>50% reduction in time spent by officers with clients in crisis</a:t>
            </a:r>
          </a:p>
          <a:p>
            <a:pPr defTabSz="685800"/>
            <a:endParaRPr lang="en-US" sz="1350" kern="1200" dirty="0">
              <a:latin typeface="Franklin Gothic Book"/>
              <a:ea typeface="+mn-ea"/>
              <a:cs typeface="+mn-cs"/>
            </a:endParaRPr>
          </a:p>
        </p:txBody>
      </p:sp>
      <p:graphicFrame>
        <p:nvGraphicFramePr>
          <p:cNvPr id="7" name="Chart 6"/>
          <p:cNvGraphicFramePr/>
          <p:nvPr>
            <p:extLst/>
          </p:nvPr>
        </p:nvGraphicFramePr>
        <p:xfrm>
          <a:off x="3829049" y="1806778"/>
          <a:ext cx="4734014" cy="23158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9222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Contact Information</a:t>
            </a:r>
          </a:p>
        </p:txBody>
      </p:sp>
      <p:sp>
        <p:nvSpPr>
          <p:cNvPr id="3" name="Content Placeholder 2"/>
          <p:cNvSpPr>
            <a:spLocks noGrp="1"/>
          </p:cNvSpPr>
          <p:nvPr>
            <p:ph idx="1"/>
          </p:nvPr>
        </p:nvSpPr>
        <p:spPr>
          <a:xfrm>
            <a:off x="2355850" y="1815703"/>
            <a:ext cx="5988051" cy="1784747"/>
          </a:xfrm>
        </p:spPr>
        <p:txBody>
          <a:bodyPr/>
          <a:lstStyle/>
          <a:p>
            <a:pPr>
              <a:lnSpc>
                <a:spcPct val="80000"/>
              </a:lnSpc>
              <a:spcAft>
                <a:spcPts val="900"/>
              </a:spcAft>
              <a:buFont typeface="Arial" panose="020B0604020202020204" pitchFamily="34" charset="0"/>
              <a:buChar char="•"/>
            </a:pPr>
            <a:r>
              <a:rPr lang="en-US" sz="1650" b="0" dirty="0"/>
              <a:t>Leslie Weisman, LCSW – Arlington County Behavioral Healthcare Division; Email:   </a:t>
            </a:r>
            <a:r>
              <a:rPr lang="en-US" sz="1650" b="0" dirty="0">
                <a:hlinkClick r:id="rId2"/>
              </a:rPr>
              <a:t>Lweism@arlingtonva.us</a:t>
            </a:r>
            <a:r>
              <a:rPr lang="en-US" sz="1650" b="0" dirty="0"/>
              <a:t>; Phone: 703-228-4888</a:t>
            </a:r>
          </a:p>
          <a:p>
            <a:pPr>
              <a:lnSpc>
                <a:spcPct val="80000"/>
              </a:lnSpc>
              <a:spcAft>
                <a:spcPts val="900"/>
              </a:spcAft>
              <a:buFont typeface="Arial" panose="020B0604020202020204" pitchFamily="34" charset="0"/>
              <a:buChar char="•"/>
            </a:pPr>
            <a:r>
              <a:rPr lang="en-US" sz="1650" b="0" dirty="0"/>
              <a:t>Captain Brian M. </a:t>
            </a:r>
            <a:r>
              <a:rPr lang="en-US" sz="1650" b="0"/>
              <a:t>Berke, MS </a:t>
            </a:r>
            <a:r>
              <a:rPr lang="en-US" sz="1650" b="0" dirty="0"/>
              <a:t>– Arlington County Police Department; Email: </a:t>
            </a:r>
            <a:r>
              <a:rPr lang="en-US" sz="1650" b="0" dirty="0">
                <a:hlinkClick r:id="rId3"/>
              </a:rPr>
              <a:t>bberke@arlingtonva.us</a:t>
            </a:r>
            <a:r>
              <a:rPr lang="en-US" sz="1650" b="0" dirty="0"/>
              <a:t>;  Phone</a:t>
            </a:r>
            <a:r>
              <a:rPr lang="en-US" sz="1650" b="0"/>
              <a:t>: 703-729-4299 x112</a:t>
            </a:r>
            <a:endParaRPr lang="en-US" sz="1650" b="0" dirty="0"/>
          </a:p>
          <a:p>
            <a:pPr marL="0" indent="0"/>
            <a:endParaRPr lang="en-US" dirty="0"/>
          </a:p>
        </p:txBody>
      </p:sp>
      <p:sp>
        <p:nvSpPr>
          <p:cNvPr id="4" name="Slide Number Placeholder 3"/>
          <p:cNvSpPr>
            <a:spLocks noGrp="1"/>
          </p:cNvSpPr>
          <p:nvPr>
            <p:ph type="sldNum" sz="quarter" idx="12"/>
          </p:nvPr>
        </p:nvSpPr>
        <p:spPr/>
        <p:txBody>
          <a:bodyPr/>
          <a:lstStyle/>
          <a:p>
            <a:pPr defTabSz="685800"/>
            <a:fld id="{3067C288-E20D-4BB3-8C71-BD0FD75CD7C2}" type="slidenum">
              <a:rPr lang="en-US" kern="1200">
                <a:latin typeface="Franklin Gothic Book"/>
                <a:ea typeface="+mn-ea"/>
                <a:cs typeface="+mn-cs"/>
              </a:rPr>
              <a:pPr defTabSz="685800"/>
              <a:t>49</a:t>
            </a:fld>
            <a:endParaRPr lang="en-US" kern="1200">
              <a:latin typeface="Franklin Gothic Book"/>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771" y="1682353"/>
            <a:ext cx="1733948" cy="1733948"/>
          </a:xfrm>
          <a:prstGeom prst="rect">
            <a:avLst/>
          </a:prstGeom>
        </p:spPr>
      </p:pic>
    </p:spTree>
    <p:extLst>
      <p:ext uri="{BB962C8B-B14F-4D97-AF65-F5344CB8AC3E}">
        <p14:creationId xmlns:p14="http://schemas.microsoft.com/office/powerpoint/2010/main" val="3007545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 name="Shape 102"/>
          <p:cNvSpPr txBox="1">
            <a:spLocks noGrp="1"/>
          </p:cNvSpPr>
          <p:nvPr>
            <p:ph type="title"/>
          </p:nvPr>
        </p:nvSpPr>
        <p:spPr>
          <a:xfrm>
            <a:off x="457200" y="2590800"/>
            <a:ext cx="8229600" cy="1143000"/>
          </a:xfrm>
          <a:prstGeom prst="rect">
            <a:avLst/>
          </a:prstGeom>
        </p:spPr>
        <p:txBody>
          <a:bodyPr lIns="91425" tIns="91425" rIns="91425" bIns="91425" anchor="ctr" anchorCtr="0">
            <a:noAutofit/>
          </a:bodyPr>
          <a:lstStyle/>
          <a:p>
            <a:pPr lvl="0">
              <a:spcBef>
                <a:spcPts val="0"/>
              </a:spcBef>
              <a:buNone/>
            </a:pPr>
            <a:r>
              <a:rPr lang="en-US" b="1" dirty="0"/>
              <a:t>What is currently happening?...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49" y="0"/>
            <a:ext cx="9144000" cy="6858000"/>
          </a:xfrm>
          <a:prstGeom prst="rect">
            <a:avLst/>
          </a:prstGeom>
        </p:spPr>
      </p:pic>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9" y="0"/>
            <a:ext cx="9144000" cy="6858000"/>
          </a:xfrm>
          <a:prstGeom prst="rect">
            <a:avLst/>
          </a:prstGeom>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9" y="0"/>
            <a:ext cx="9144000" cy="6858000"/>
          </a:xfrm>
          <a:prstGeom prst="rect">
            <a:avLst/>
          </a:prstGeom>
        </p:spPr>
      </p:pic>
      <p:pic>
        <p:nvPicPr>
          <p:cNvPr id="22" name="Picture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49"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 name="Shape 16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a:solidFill>
                  <a:schemeClr val="dk1"/>
                </a:solidFill>
                <a:sym typeface="Calibri"/>
              </a:rPr>
              <a:t>Why </a:t>
            </a:r>
            <a:r>
              <a:rPr lang="en-US" b="1" dirty="0"/>
              <a:t>I</a:t>
            </a:r>
            <a:r>
              <a:rPr lang="en-US" sz="4400" b="1" i="0" u="none" strike="noStrike" cap="none" dirty="0">
                <a:solidFill>
                  <a:schemeClr val="dk1"/>
                </a:solidFill>
                <a:sym typeface="Calibri"/>
              </a:rPr>
              <a:t>s It Happening?</a:t>
            </a:r>
          </a:p>
        </p:txBody>
      </p:sp>
      <p:sp>
        <p:nvSpPr>
          <p:cNvPr id="163" name="Shape 163"/>
          <p:cNvSpPr txBox="1">
            <a:spLocks noGrp="1"/>
          </p:cNvSpPr>
          <p:nvPr>
            <p:ph type="body" idx="1"/>
          </p:nvPr>
        </p:nvSpPr>
        <p:spPr>
          <a:xfrm>
            <a:off x="114299" y="1600200"/>
            <a:ext cx="8913813" cy="4953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b="1" dirty="0"/>
              <a:t>Lack of unified commitment to med consistency</a:t>
            </a:r>
          </a:p>
          <a:p>
            <a:pPr marL="0" marR="0" lvl="0" indent="0" algn="l" rtl="0">
              <a:lnSpc>
                <a:spcPct val="90000"/>
              </a:lnSpc>
              <a:spcBef>
                <a:spcPts val="0"/>
              </a:spcBef>
              <a:spcAft>
                <a:spcPts val="0"/>
              </a:spcAft>
              <a:buClr>
                <a:schemeClr val="dk1"/>
              </a:buClr>
              <a:buSzPct val="100000"/>
              <a:buNone/>
            </a:pPr>
            <a:endParaRPr lang="en-US" dirty="0"/>
          </a:p>
          <a:p>
            <a:pPr marL="342900" marR="0" lvl="0" indent="-342900" algn="l" rtl="0">
              <a:lnSpc>
                <a:spcPct val="90000"/>
              </a:lnSpc>
              <a:spcBef>
                <a:spcPts val="0"/>
              </a:spcBef>
              <a:spcAft>
                <a:spcPts val="0"/>
              </a:spcAft>
              <a:buClr>
                <a:schemeClr val="dk1"/>
              </a:buClr>
              <a:buSzPct val="100000"/>
              <a:buFont typeface="Arial"/>
              <a:buChar char="•"/>
            </a:pPr>
            <a:r>
              <a:rPr lang="en-US" b="1" dirty="0"/>
              <a:t>Cost containment</a:t>
            </a:r>
          </a:p>
          <a:p>
            <a:pPr lvl="1" indent="-342900">
              <a:lnSpc>
                <a:spcPct val="90000"/>
              </a:lnSpc>
              <a:spcBef>
                <a:spcPts val="0"/>
              </a:spcBef>
              <a:buFont typeface="Arial"/>
              <a:buChar char="•"/>
            </a:pPr>
            <a:r>
              <a:rPr lang="en-US" dirty="0"/>
              <a:t>sample meds/vouchers for patients at reduced pricing</a:t>
            </a:r>
          </a:p>
          <a:p>
            <a:pPr marL="400050" lvl="1" indent="0">
              <a:lnSpc>
                <a:spcPct val="90000"/>
              </a:lnSpc>
              <a:spcBef>
                <a:spcPts val="0"/>
              </a:spcBef>
              <a:buNone/>
            </a:pPr>
            <a:endParaRPr lang="en-US" sz="280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640"/>
              </a:spcBef>
              <a:spcAft>
                <a:spcPts val="0"/>
              </a:spcAft>
              <a:buClr>
                <a:schemeClr val="dk1"/>
              </a:buClr>
              <a:buSzPct val="100000"/>
              <a:buFont typeface="Arial"/>
              <a:buChar char="•"/>
            </a:pPr>
            <a:r>
              <a:rPr lang="en-US" b="1" dirty="0"/>
              <a:t>Ease of pharmacy administration</a:t>
            </a:r>
          </a:p>
          <a:p>
            <a:pPr marL="0" marR="0" lvl="0" indent="0" algn="l" rtl="0">
              <a:lnSpc>
                <a:spcPct val="90000"/>
              </a:lnSpc>
              <a:spcBef>
                <a:spcPts val="640"/>
              </a:spcBef>
              <a:spcAft>
                <a:spcPts val="0"/>
              </a:spcAft>
              <a:buClr>
                <a:schemeClr val="dk1"/>
              </a:buClr>
              <a:buSzPct val="100000"/>
              <a:buNone/>
            </a:pPr>
            <a:endParaRPr lang="en-US" sz="320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640"/>
              </a:spcBef>
              <a:spcAft>
                <a:spcPts val="0"/>
              </a:spcAft>
              <a:buClr>
                <a:schemeClr val="dk1"/>
              </a:buClr>
              <a:buSzPct val="100000"/>
              <a:buFont typeface="Arial"/>
              <a:buChar char="•"/>
            </a:pPr>
            <a:r>
              <a:rPr lang="en-US" b="1" dirty="0"/>
              <a:t>Facility-centric view of the issue</a:t>
            </a:r>
          </a:p>
          <a:p>
            <a:pPr lvl="1" indent="-342900">
              <a:lnSpc>
                <a:spcPct val="90000"/>
              </a:lnSpc>
              <a:spcBef>
                <a:spcPts val="640"/>
              </a:spcBef>
              <a:buFont typeface="Arial"/>
              <a:buChar char="•"/>
            </a:pPr>
            <a:r>
              <a:rPr lang="en-US" dirty="0"/>
              <a:t>Facility-based prescribing guidelines</a:t>
            </a:r>
          </a:p>
          <a:p>
            <a:pPr lvl="1" indent="-342900">
              <a:lnSpc>
                <a:spcPct val="90000"/>
              </a:lnSpc>
              <a:spcBef>
                <a:spcPts val="640"/>
              </a:spcBef>
              <a:buFont typeface="Arial"/>
              <a:buChar char="•"/>
            </a:pPr>
            <a:r>
              <a:rPr lang="en-US" dirty="0"/>
              <a:t>Prescribers opting to Rx meds that are familiar to them</a:t>
            </a:r>
            <a:endParaRPr lang="en-US"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 name="Shape 16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a:solidFill>
                  <a:schemeClr val="dk1"/>
                </a:solidFill>
                <a:latin typeface="Calibri"/>
                <a:ea typeface="Calibri"/>
                <a:cs typeface="Calibri"/>
                <a:sym typeface="Calibri"/>
              </a:rPr>
              <a:t>Why It Matters</a:t>
            </a:r>
          </a:p>
        </p:txBody>
      </p:sp>
      <p:sp>
        <p:nvSpPr>
          <p:cNvPr id="163" name="Shape 163"/>
          <p:cNvSpPr txBox="1">
            <a:spLocks noGrp="1"/>
          </p:cNvSpPr>
          <p:nvPr>
            <p:ph type="body" idx="1"/>
          </p:nvPr>
        </p:nvSpPr>
        <p:spPr>
          <a:xfrm>
            <a:off x="114299" y="1447800"/>
            <a:ext cx="8913813" cy="51054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400" b="1" dirty="0"/>
              <a:t>M</a:t>
            </a:r>
            <a:r>
              <a:rPr lang="en-US" sz="2400" b="1" i="0" u="none" strike="noStrike" cap="none" dirty="0">
                <a:solidFill>
                  <a:schemeClr val="dk1"/>
                </a:solidFill>
                <a:sym typeface="Calibri"/>
              </a:rPr>
              <a:t>edication consistency improves patient outcomes</a:t>
            </a:r>
          </a:p>
          <a:p>
            <a:pPr marL="0" marR="0" lvl="0" indent="0" algn="l" rtl="0">
              <a:lnSpc>
                <a:spcPct val="90000"/>
              </a:lnSpc>
              <a:spcBef>
                <a:spcPts val="0"/>
              </a:spcBef>
              <a:spcAft>
                <a:spcPts val="0"/>
              </a:spcAft>
              <a:buClr>
                <a:schemeClr val="dk1"/>
              </a:buClr>
              <a:buSzPct val="100000"/>
              <a:buNone/>
            </a:pPr>
            <a:endParaRPr lang="en-US" sz="2400" b="1" i="0" u="none" strike="noStrike" cap="none" dirty="0">
              <a:solidFill>
                <a:schemeClr val="dk1"/>
              </a:solidFill>
              <a:sym typeface="Calibri"/>
            </a:endParaRPr>
          </a:p>
          <a:p>
            <a:pPr marL="342900" marR="0" lvl="0" indent="-342900" algn="l" rtl="0">
              <a:lnSpc>
                <a:spcPct val="90000"/>
              </a:lnSpc>
              <a:spcBef>
                <a:spcPts val="0"/>
              </a:spcBef>
              <a:spcAft>
                <a:spcPts val="0"/>
              </a:spcAft>
              <a:buClr>
                <a:schemeClr val="dk1"/>
              </a:buClr>
              <a:buSzPct val="100000"/>
              <a:buFont typeface="Arial"/>
              <a:buChar char="•"/>
            </a:pPr>
            <a:r>
              <a:rPr lang="en-US" sz="2400" b="1" dirty="0"/>
              <a:t>Rapid discontinuation of psychotropic meds can lead to withdrawal symptoms and acute exacerbation of illness</a:t>
            </a:r>
          </a:p>
          <a:p>
            <a:pPr marL="0" marR="0" lvl="0" indent="0" algn="l" rtl="0">
              <a:lnSpc>
                <a:spcPct val="90000"/>
              </a:lnSpc>
              <a:spcBef>
                <a:spcPts val="0"/>
              </a:spcBef>
              <a:spcAft>
                <a:spcPts val="0"/>
              </a:spcAft>
              <a:buClr>
                <a:schemeClr val="dk1"/>
              </a:buClr>
              <a:buSzPct val="100000"/>
              <a:buNone/>
            </a:pPr>
            <a:endParaRPr lang="en-US" sz="2400" b="1" i="0" u="none" strike="noStrike" cap="none" dirty="0">
              <a:solidFill>
                <a:schemeClr val="dk1"/>
              </a:solidFill>
              <a:sym typeface="Calibri"/>
            </a:endParaRPr>
          </a:p>
          <a:p>
            <a:pPr marL="342900" marR="0" lvl="0" indent="-342900" algn="l" rtl="0">
              <a:lnSpc>
                <a:spcPct val="90000"/>
              </a:lnSpc>
              <a:spcBef>
                <a:spcPts val="640"/>
              </a:spcBef>
              <a:spcAft>
                <a:spcPts val="0"/>
              </a:spcAft>
              <a:buClr>
                <a:schemeClr val="dk1"/>
              </a:buClr>
              <a:buSzPct val="100000"/>
              <a:buFont typeface="Arial"/>
              <a:buChar char="•"/>
            </a:pPr>
            <a:r>
              <a:rPr lang="en-US" sz="2400" b="1" dirty="0"/>
              <a:t>A</a:t>
            </a:r>
            <a:r>
              <a:rPr lang="en-US" sz="2400" b="1" i="0" u="none" strike="noStrike" cap="none" dirty="0">
                <a:solidFill>
                  <a:schemeClr val="dk1"/>
                </a:solidFill>
                <a:sym typeface="Calibri"/>
              </a:rPr>
              <a:t> med that is discontinued and </a:t>
            </a:r>
            <a:r>
              <a:rPr lang="en-US" sz="2400" b="1" dirty="0"/>
              <a:t>later restarted </a:t>
            </a:r>
            <a:r>
              <a:rPr lang="en-US" sz="2400" b="1" i="0" u="none" strike="noStrike" cap="none" dirty="0">
                <a:solidFill>
                  <a:schemeClr val="dk1"/>
                </a:solidFill>
                <a:sym typeface="Calibri"/>
              </a:rPr>
              <a:t>may </a:t>
            </a:r>
            <a:r>
              <a:rPr lang="en-US" sz="2400" b="1" dirty="0"/>
              <a:t>be less effective</a:t>
            </a:r>
          </a:p>
          <a:p>
            <a:pPr marL="0" marR="0" lvl="0" indent="0" algn="l" rtl="0">
              <a:lnSpc>
                <a:spcPct val="90000"/>
              </a:lnSpc>
              <a:spcBef>
                <a:spcPts val="640"/>
              </a:spcBef>
              <a:spcAft>
                <a:spcPts val="0"/>
              </a:spcAft>
              <a:buClr>
                <a:schemeClr val="dk1"/>
              </a:buClr>
              <a:buSzPct val="100000"/>
              <a:buNone/>
            </a:pPr>
            <a:endParaRPr lang="en-US" sz="2400" b="1" i="0" u="none" strike="noStrike" cap="none" dirty="0">
              <a:solidFill>
                <a:schemeClr val="dk1"/>
              </a:solidFill>
              <a:sym typeface="Calibri"/>
            </a:endParaRPr>
          </a:p>
          <a:p>
            <a:pPr marL="342900" marR="0" lvl="0" indent="-342900" algn="l" rtl="0">
              <a:lnSpc>
                <a:spcPct val="90000"/>
              </a:lnSpc>
              <a:spcBef>
                <a:spcPts val="640"/>
              </a:spcBef>
              <a:spcAft>
                <a:spcPts val="0"/>
              </a:spcAft>
              <a:buClr>
                <a:schemeClr val="dk1"/>
              </a:buClr>
              <a:buSzPct val="100000"/>
              <a:buFont typeface="Arial"/>
              <a:buChar char="•"/>
            </a:pPr>
            <a:r>
              <a:rPr lang="en-US" sz="2400" b="1" i="0" u="none" strike="noStrike" cap="none" dirty="0">
                <a:solidFill>
                  <a:schemeClr val="dk1"/>
                </a:solidFill>
                <a:sym typeface="Calibri"/>
              </a:rPr>
              <a:t>Increased societal/personal costs due to clinical instability</a:t>
            </a:r>
          </a:p>
          <a:p>
            <a:pPr marL="0" marR="0" lvl="0" indent="0" algn="l" rtl="0">
              <a:lnSpc>
                <a:spcPct val="90000"/>
              </a:lnSpc>
              <a:spcBef>
                <a:spcPts val="640"/>
              </a:spcBef>
              <a:spcAft>
                <a:spcPts val="0"/>
              </a:spcAft>
              <a:buClr>
                <a:schemeClr val="dk1"/>
              </a:buClr>
              <a:buSzPct val="100000"/>
              <a:buNone/>
            </a:pPr>
            <a:endParaRPr lang="en-US" sz="2400" b="1" i="0" u="none" strike="noStrike" cap="none" dirty="0">
              <a:solidFill>
                <a:schemeClr val="dk1"/>
              </a:solidFill>
              <a:sym typeface="Calibri"/>
            </a:endParaRPr>
          </a:p>
          <a:p>
            <a:pPr marL="342900" marR="0" lvl="0" indent="-342900" algn="l" rtl="0">
              <a:lnSpc>
                <a:spcPct val="90000"/>
              </a:lnSpc>
              <a:spcBef>
                <a:spcPts val="640"/>
              </a:spcBef>
              <a:buClr>
                <a:schemeClr val="dk1"/>
              </a:buClr>
              <a:buSzPct val="100000"/>
              <a:buFont typeface="Arial"/>
              <a:buChar char="•"/>
            </a:pPr>
            <a:r>
              <a:rPr lang="en-US" sz="2400" b="1" i="0" u="none" strike="noStrike" cap="none" dirty="0">
                <a:solidFill>
                  <a:schemeClr val="dk1"/>
                </a:solidFill>
                <a:sym typeface="Calibri"/>
              </a:rPr>
              <a:t>Anathema to the triple aim: </a:t>
            </a:r>
          </a:p>
          <a:p>
            <a:pPr lvl="1" indent="-342900">
              <a:lnSpc>
                <a:spcPct val="90000"/>
              </a:lnSpc>
              <a:spcBef>
                <a:spcPts val="640"/>
              </a:spcBef>
              <a:buFont typeface="Arial"/>
              <a:buChar char="•"/>
            </a:pPr>
            <a:r>
              <a:rPr lang="en-US" sz="2400" b="1" i="0" u="none" strike="noStrike" cap="none" dirty="0">
                <a:solidFill>
                  <a:schemeClr val="dk1"/>
                </a:solidFill>
                <a:sym typeface="Calibri"/>
              </a:rPr>
              <a:t>improve patient outcomes </a:t>
            </a:r>
          </a:p>
          <a:p>
            <a:pPr lvl="1" indent="-342900">
              <a:lnSpc>
                <a:spcPct val="90000"/>
              </a:lnSpc>
              <a:spcBef>
                <a:spcPts val="640"/>
              </a:spcBef>
              <a:buFont typeface="Arial"/>
              <a:buChar char="•"/>
            </a:pPr>
            <a:r>
              <a:rPr lang="en-US" sz="2400" b="1" i="0" u="none" strike="noStrike" cap="none" dirty="0">
                <a:solidFill>
                  <a:schemeClr val="dk1"/>
                </a:solidFill>
                <a:sym typeface="Calibri"/>
              </a:rPr>
              <a:t>improve patient experience </a:t>
            </a:r>
          </a:p>
          <a:p>
            <a:pPr lvl="1" indent="-342900">
              <a:lnSpc>
                <a:spcPct val="90000"/>
              </a:lnSpc>
              <a:spcBef>
                <a:spcPts val="640"/>
              </a:spcBef>
              <a:buFont typeface="Arial"/>
              <a:buChar char="•"/>
            </a:pPr>
            <a:r>
              <a:rPr lang="en-US" sz="2400" b="1" i="0" u="none" strike="noStrike" cap="none" dirty="0">
                <a:solidFill>
                  <a:schemeClr val="dk1"/>
                </a:solidFill>
                <a:sym typeface="Calibri"/>
              </a:rPr>
              <a:t>contain/reduce costs</a:t>
            </a:r>
          </a:p>
        </p:txBody>
      </p:sp>
    </p:spTree>
    <p:extLst>
      <p:ext uri="{BB962C8B-B14F-4D97-AF65-F5344CB8AC3E}">
        <p14:creationId xmlns:p14="http://schemas.microsoft.com/office/powerpoint/2010/main" val="111637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 name="Shape 134"/>
          <p:cNvSpPr txBox="1">
            <a:spLocks noGrp="1"/>
          </p:cNvSpPr>
          <p:nvPr>
            <p:ph type="title"/>
          </p:nvPr>
        </p:nvSpPr>
        <p:spPr>
          <a:xfrm>
            <a:off x="457200" y="2590800"/>
            <a:ext cx="8229600" cy="1143000"/>
          </a:xfrm>
          <a:prstGeom prst="rect">
            <a:avLst/>
          </a:prstGeom>
        </p:spPr>
        <p:txBody>
          <a:bodyPr lIns="91425" tIns="91425" rIns="91425" bIns="91425" anchor="ctr" anchorCtr="0">
            <a:noAutofit/>
          </a:bodyPr>
          <a:lstStyle/>
          <a:p>
            <a:pPr lvl="0">
              <a:spcBef>
                <a:spcPts val="0"/>
              </a:spcBef>
              <a:buNone/>
            </a:pPr>
            <a:r>
              <a:rPr lang="en-US" b="1" dirty="0"/>
              <a:t>What should happen...</a:t>
            </a:r>
          </a:p>
        </p:txBody>
      </p:sp>
    </p:spTree>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name="ACG Blue Orange.potx" id="{F8D38D29-D7B0-44C4-9307-331A61FE55D8}" vid="{4AD49785-3D35-4B22-A4CD-3DF8E0C18040}"/>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388</TotalTime>
  <Words>4580</Words>
  <Application>Microsoft Office PowerPoint</Application>
  <PresentationFormat>On-screen Show (4:3)</PresentationFormat>
  <Paragraphs>476</Paragraphs>
  <Slides>49</Slides>
  <Notes>40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Calibri</vt:lpstr>
      <vt:lpstr>Franklin Gothic Book</vt:lpstr>
      <vt:lpstr>Franklin Gothic Medium</vt:lpstr>
      <vt:lpstr>Tahoma</vt:lpstr>
      <vt:lpstr>Tunga</vt:lpstr>
      <vt:lpstr>Wingdings</vt:lpstr>
      <vt:lpstr>Office Theme</vt:lpstr>
      <vt:lpstr>Theme1</vt:lpstr>
      <vt:lpstr>Innovations in Reducing Incarceration</vt:lpstr>
      <vt:lpstr>PowerPoint Presentation</vt:lpstr>
      <vt:lpstr>   Creating a Statewide Medication Formulary</vt:lpstr>
      <vt:lpstr>The Problem:</vt:lpstr>
      <vt:lpstr>What is currently happening?...</vt:lpstr>
      <vt:lpstr>PowerPoint Presentation</vt:lpstr>
      <vt:lpstr>Why Is It Happening?</vt:lpstr>
      <vt:lpstr>Why It Matters</vt:lpstr>
      <vt:lpstr>What should happen...</vt:lpstr>
      <vt:lpstr>PowerPoint Presentation</vt:lpstr>
      <vt:lpstr>Solution</vt:lpstr>
      <vt:lpstr>Should Be Easy, Right?</vt:lpstr>
      <vt:lpstr>The Purchasing Cooperative Home-Grown vs. Existing</vt:lpstr>
      <vt:lpstr>PowerPoint Presentation</vt:lpstr>
      <vt:lpstr>Selecting the Formulary</vt:lpstr>
      <vt:lpstr>The Path to Legislation</vt:lpstr>
      <vt:lpstr>Elements of Colorado SB17-019</vt:lpstr>
      <vt:lpstr> Colorado SB17-019</vt:lpstr>
      <vt:lpstr>Clearing Misconceptions</vt:lpstr>
      <vt:lpstr>The Path to Becoming Law-Senate</vt:lpstr>
      <vt:lpstr>The Path to Becoming Law-House</vt:lpstr>
      <vt:lpstr>Governor’s Letter to the Senate June 6, 2017</vt:lpstr>
      <vt:lpstr>Governor’s Concerns</vt:lpstr>
      <vt:lpstr>Article 70</vt:lpstr>
      <vt:lpstr>27-70-103, C.R.S.</vt:lpstr>
      <vt:lpstr>Next Steps</vt:lpstr>
      <vt:lpstr>PowerPoint Presentation</vt:lpstr>
      <vt:lpstr>THE NAMI NATIONAL CONVENTION 2017 ARLINGTON, VIRGINIA:  THE Sequential Intercept Model and   CRIMINAL JUSTICE INNOVATIONS</vt:lpstr>
      <vt:lpstr>Mental Health and Law Enforcement connections</vt:lpstr>
      <vt:lpstr>History of Arlington county Mental Health Criminal Justice Review Committee (MHCJR)</vt:lpstr>
      <vt:lpstr>Original Goals of MHCJR Committee</vt:lpstr>
      <vt:lpstr>Committee Membership</vt:lpstr>
      <vt:lpstr>Major accomplishments of mhcjr committee since ‘03</vt:lpstr>
      <vt:lpstr>Arlington County Sequential Intercept Model</vt:lpstr>
      <vt:lpstr>PowerPoint Presentation</vt:lpstr>
      <vt:lpstr>PowerPoint Presentation</vt:lpstr>
      <vt:lpstr>Bridging the divide: the development of cit training in arlington</vt:lpstr>
      <vt:lpstr>CIT TRAINING CURRICULUM – HIGHLIGHTS OF THE WEEK</vt:lpstr>
      <vt:lpstr>Crisis Intervention Center (CIC)</vt:lpstr>
      <vt:lpstr>Assessment Process</vt:lpstr>
      <vt:lpstr>PowerPoint Presentation</vt:lpstr>
      <vt:lpstr>PowerPoint Presentation</vt:lpstr>
      <vt:lpstr>PowerPoint Presentation</vt:lpstr>
      <vt:lpstr>PowerPoint Presentation</vt:lpstr>
      <vt:lpstr>Data and Outcomes</vt:lpstr>
      <vt:lpstr>Individuals served in lieu of arrest</vt:lpstr>
      <vt:lpstr>Training of law enforcement personnel</vt:lpstr>
      <vt:lpstr>Transfer of custody</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Rx Follows the Patient:  Creating a Statewide Medication Formulary</dc:title>
  <dc:creator>Patrick K. Fox</dc:creator>
  <cp:lastModifiedBy>Dawn Brown</cp:lastModifiedBy>
  <cp:revision>50</cp:revision>
  <dcterms:modified xsi:type="dcterms:W3CDTF">2017-06-30T12:07:33Z</dcterms:modified>
</cp:coreProperties>
</file>