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65" r:id="rId3"/>
    <p:sldId id="257" r:id="rId4"/>
    <p:sldId id="264" r:id="rId5"/>
    <p:sldId id="261" r:id="rId6"/>
    <p:sldId id="262" r:id="rId7"/>
    <p:sldId id="266" r:id="rId8"/>
    <p:sldId id="259" r:id="rId9"/>
    <p:sldId id="263" r:id="rId10"/>
    <p:sldId id="268" r:id="rId11"/>
    <p:sldId id="269" r:id="rId12"/>
    <p:sldId id="267" r:id="rId13"/>
    <p:sldId id="271" r:id="rId14"/>
    <p:sldId id="270" r:id="rId15"/>
    <p:sldId id="272" r:id="rId16"/>
    <p:sldId id="274" r:id="rId17"/>
    <p:sldId id="284" r:id="rId18"/>
    <p:sldId id="282" r:id="rId19"/>
    <p:sldId id="277" r:id="rId20"/>
    <p:sldId id="280" r:id="rId21"/>
    <p:sldId id="276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 snapToGrid="0" snapToObjects="1">
      <p:cViewPr varScale="1">
        <p:scale>
          <a:sx n="72" d="100"/>
          <a:sy n="72" d="100"/>
        </p:scale>
        <p:origin x="62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7D58-7CB3-47E1-8197-39D7221D201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DA09-338C-4BF6-AEA3-113F864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4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DA09-338C-4BF6-AEA3-113F8643A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miwalksgreaterphiladelphia/videos/80314828651581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851"/>
            <a:ext cx="7772400" cy="2434107"/>
          </a:xfrm>
        </p:spPr>
        <p:txBody>
          <a:bodyPr/>
          <a:lstStyle/>
          <a:p>
            <a:r>
              <a:rPr lang="en-US" b="1" dirty="0"/>
              <a:t>Strategic Social Media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2" y="3032211"/>
            <a:ext cx="8271076" cy="17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Virginia - Instagram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57" y="1262277"/>
            <a:ext cx="8515350" cy="41064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395" y="1284154"/>
            <a:ext cx="1885714" cy="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2" y="1284153"/>
            <a:ext cx="1030846" cy="9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Virginia – Twitter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257" y="1230821"/>
            <a:ext cx="6118262" cy="491330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57" y="1707688"/>
            <a:ext cx="485714" cy="495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949" y="1707688"/>
            <a:ext cx="1352381" cy="342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83" y="1230821"/>
            <a:ext cx="978446" cy="9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0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Virginia – Email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937" y="1139633"/>
            <a:ext cx="4891596" cy="5202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9" y="1139910"/>
            <a:ext cx="1506522" cy="13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Virginia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2950" y="1028541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How could they have used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69" y="2422916"/>
            <a:ext cx="2906830" cy="1173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61" y="4295192"/>
            <a:ext cx="3698177" cy="18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9724" y="3651161"/>
            <a:ext cx="1004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Or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8805" y="5213572"/>
            <a:ext cx="1004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8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Greater Philadelphia 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4674" y="1269310"/>
            <a:ext cx="5763031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4" y="1136145"/>
            <a:ext cx="2279715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55" y="4375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Instagram Stories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42" y="1055598"/>
            <a:ext cx="4067511" cy="5491825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3499349" y="2084862"/>
            <a:ext cx="1815921" cy="8757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6944">
            <a:off x="117151" y="3450023"/>
            <a:ext cx="4577140" cy="20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93"/>
            <a:ext cx="9830080" cy="1110818"/>
          </a:xfrm>
        </p:spPr>
        <p:txBody>
          <a:bodyPr>
            <a:normAutofit/>
          </a:bodyPr>
          <a:lstStyle/>
          <a:p>
            <a:r>
              <a:rPr lang="en-US" dirty="0"/>
              <a:t>NAMIWalks Greater Philadelphia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1310" y="1371173"/>
            <a:ext cx="2925194" cy="207117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70" y="3781533"/>
            <a:ext cx="4052435" cy="2234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36" y="3781534"/>
            <a:ext cx="2979938" cy="2234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59" y="1328198"/>
            <a:ext cx="2728415" cy="20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78" y="161050"/>
            <a:ext cx="7886700" cy="1325563"/>
          </a:xfrm>
        </p:spPr>
        <p:txBody>
          <a:bodyPr/>
          <a:lstStyle/>
          <a:p>
            <a:r>
              <a:rPr lang="en-US" dirty="0"/>
              <a:t>Add Variety to your Messaging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04" y="1648495"/>
            <a:ext cx="5994417" cy="39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251" y="1596981"/>
            <a:ext cx="33851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Focus on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Goal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1" y="1324168"/>
            <a:ext cx="3851350" cy="47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1313" y="1684336"/>
            <a:ext cx="33851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Give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“How To” Advice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2" y="1584103"/>
            <a:ext cx="4983159" cy="37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Social Media?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Foster and engage with community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Build relationships beyond normal interactions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Social media usage continue to rise</a:t>
            </a:r>
          </a:p>
        </p:txBody>
      </p:sp>
    </p:spTree>
    <p:extLst>
      <p:ext uri="{BB962C8B-B14F-4D97-AF65-F5344CB8AC3E}">
        <p14:creationId xmlns:p14="http://schemas.microsoft.com/office/powerpoint/2010/main" val="23581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3416" y="1684336"/>
            <a:ext cx="43273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Get to the Heart of your 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03" y="1143422"/>
            <a:ext cx="3614613" cy="51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2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251" y="1584103"/>
            <a:ext cx="33851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Highlight a Sponsor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58" y="1223493"/>
            <a:ext cx="4098909" cy="51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5791" y="1684336"/>
            <a:ext cx="36447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Share other NAMI Posts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7" y="1223493"/>
            <a:ext cx="4250193" cy="49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5" y="165356"/>
            <a:ext cx="7886700" cy="1325563"/>
          </a:xfrm>
        </p:spPr>
        <p:txBody>
          <a:bodyPr/>
          <a:lstStyle/>
          <a:p>
            <a:r>
              <a:rPr lang="en-US" dirty="0"/>
              <a:t>NAMIWalks Washington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5183" y="1684336"/>
            <a:ext cx="42757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Incite People to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8" y="1388121"/>
            <a:ext cx="3915529" cy="44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2" y="136114"/>
            <a:ext cx="870899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Percentage of Americans Using Social Media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4" y="1442780"/>
            <a:ext cx="6685714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489"/>
            <a:ext cx="7886700" cy="1325563"/>
          </a:xfrm>
        </p:spPr>
        <p:txBody>
          <a:bodyPr/>
          <a:lstStyle/>
          <a:p>
            <a:r>
              <a:rPr lang="en-US" dirty="0"/>
              <a:t>Platforms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91" y="3775861"/>
            <a:ext cx="1150167" cy="10802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8591" y="1499100"/>
            <a:ext cx="1150167" cy="115016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08591" y="2701088"/>
            <a:ext cx="4216170" cy="919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79% of online users  (8 in 10) use Facebook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68% of US adults</a:t>
            </a:r>
            <a:r>
              <a:rPr lang="en-US" dirty="0"/>
              <a:t>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8621" y="485608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32% of online users (one-third) use Instagram </a:t>
            </a:r>
          </a:p>
          <a:p>
            <a:r>
              <a:rPr lang="en-US" i="1" dirty="0"/>
              <a:t>28% of US adults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9099" y="2675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24% of online users  (8 in 10) use Twitter  </a:t>
            </a:r>
          </a:p>
          <a:p>
            <a:r>
              <a:rPr lang="en-US" i="1" dirty="0"/>
              <a:t>21% of US adults</a:t>
            </a:r>
            <a:r>
              <a:rPr lang="en-US" dirty="0"/>
              <a:t> 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04" y="1479906"/>
            <a:ext cx="1147149" cy="11471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76404" y="4856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18% of online users (41% 18-34) use </a:t>
            </a:r>
          </a:p>
          <a:p>
            <a:r>
              <a:rPr lang="en-US" b="1" dirty="0"/>
              <a:t>Snapchat</a:t>
            </a:r>
            <a:r>
              <a:rPr lang="en-US" dirty="0"/>
              <a:t> - </a:t>
            </a:r>
            <a:r>
              <a:rPr lang="en-US" i="1" dirty="0"/>
              <a:t>15% of US adults</a:t>
            </a: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621" y="3525984"/>
            <a:ext cx="1312648" cy="13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en-US" dirty="0"/>
              <a:t>General Best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90" y="1805239"/>
            <a:ext cx="367702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     </a:t>
            </a:r>
            <a:r>
              <a:rPr lang="en-US" b="1" dirty="0"/>
              <a:t>Facebook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Business Page not a personal profile</a:t>
            </a:r>
          </a:p>
          <a:p>
            <a:endParaRPr lang="en-US" dirty="0"/>
          </a:p>
          <a:p>
            <a:r>
              <a:rPr lang="en-US" dirty="0"/>
              <a:t>Have a plan for content</a:t>
            </a:r>
          </a:p>
          <a:p>
            <a:endParaRPr lang="en-US" dirty="0"/>
          </a:p>
          <a:p>
            <a:r>
              <a:rPr lang="en-US" dirty="0"/>
              <a:t> Boost posts</a:t>
            </a:r>
          </a:p>
          <a:p>
            <a:endParaRPr lang="en-US" dirty="0"/>
          </a:p>
          <a:p>
            <a:r>
              <a:rPr lang="en-US" dirty="0"/>
              <a:t>Get Live!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2279" y="1359796"/>
            <a:ext cx="3677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        </a:t>
            </a:r>
            <a:r>
              <a:rPr lang="en-US" b="1" dirty="0"/>
              <a:t>Twitter</a:t>
            </a:r>
            <a:r>
              <a:rPr lang="en-US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Practice writing complete thoughts in 140 characters or less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push updates from Facebook to Twitter</a:t>
            </a:r>
          </a:p>
          <a:p>
            <a:endParaRPr lang="en-US" dirty="0"/>
          </a:p>
          <a:p>
            <a:r>
              <a:rPr lang="en-US" dirty="0"/>
              <a:t>Retweet and engage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96" y="1455272"/>
            <a:ext cx="968497" cy="96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79" y="1455272"/>
            <a:ext cx="978446" cy="9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en-US" dirty="0"/>
              <a:t>General Best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60186"/>
            <a:ext cx="3677020" cy="4681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Instagram </a:t>
            </a:r>
            <a:r>
              <a:rPr lang="en-US" dirty="0"/>
              <a:t>			</a:t>
            </a:r>
          </a:p>
          <a:p>
            <a:r>
              <a:rPr lang="en-US" dirty="0"/>
              <a:t>Pick a filter and stick with it </a:t>
            </a:r>
          </a:p>
          <a:p>
            <a:endParaRPr lang="en-US" dirty="0"/>
          </a:p>
          <a:p>
            <a:r>
              <a:rPr lang="en-US" dirty="0"/>
              <a:t>Find the best hashtags and use them correctly </a:t>
            </a:r>
          </a:p>
          <a:p>
            <a:endParaRPr lang="en-US" dirty="0"/>
          </a:p>
          <a:p>
            <a:r>
              <a:rPr lang="en-US" dirty="0"/>
              <a:t>Be consistent, 1 to 3 posts per day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3378" y="1065459"/>
            <a:ext cx="4220165" cy="477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your “Story”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Be engaged</a:t>
            </a:r>
          </a:p>
          <a:p>
            <a:pPr marL="0" indent="0">
              <a:buNone/>
            </a:pPr>
            <a:r>
              <a:rPr lang="en-US" dirty="0"/>
              <a:t>    --Like &amp; comment</a:t>
            </a:r>
          </a:p>
          <a:p>
            <a:pPr marL="0" indent="0">
              <a:buNone/>
            </a:pPr>
            <a:r>
              <a:rPr lang="en-US" dirty="0"/>
              <a:t>    --Follow similar users</a:t>
            </a:r>
          </a:p>
          <a:p>
            <a:pPr marL="0" indent="0">
              <a:buNone/>
            </a:pPr>
            <a:r>
              <a:rPr lang="en-US" dirty="0"/>
              <a:t>    --Repost quality content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82" y="529440"/>
            <a:ext cx="1679543" cy="15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88" y="2402096"/>
            <a:ext cx="6639728" cy="354672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39369"/>
            <a:ext cx="7886700" cy="1325563"/>
          </a:xfrm>
        </p:spPr>
        <p:txBody>
          <a:bodyPr/>
          <a:lstStyle/>
          <a:p>
            <a:r>
              <a:rPr lang="en-US" dirty="0"/>
              <a:t>Amplify a Singular Message Across Platforms </a:t>
            </a:r>
          </a:p>
        </p:txBody>
      </p:sp>
    </p:spTree>
    <p:extLst>
      <p:ext uri="{BB962C8B-B14F-4D97-AF65-F5344CB8AC3E}">
        <p14:creationId xmlns:p14="http://schemas.microsoft.com/office/powerpoint/2010/main" val="85027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699412"/>
            <a:ext cx="7772400" cy="2387600"/>
          </a:xfrm>
        </p:spPr>
        <p:txBody>
          <a:bodyPr/>
          <a:lstStyle/>
          <a:p>
            <a:r>
              <a:rPr lang="en-US" dirty="0"/>
              <a:t>Let’s Look At Some Examples</a:t>
            </a:r>
          </a:p>
        </p:txBody>
      </p:sp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98"/>
            <a:ext cx="7886700" cy="1325563"/>
          </a:xfrm>
        </p:spPr>
        <p:txBody>
          <a:bodyPr/>
          <a:lstStyle/>
          <a:p>
            <a:r>
              <a:rPr lang="en-US" dirty="0"/>
              <a:t>NAMIWalks Virginia - Facebook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8156" y="1139825"/>
            <a:ext cx="3974585" cy="512262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8" y="1139825"/>
            <a:ext cx="1131737" cy="11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194</Words>
  <Application>Microsoft Office PowerPoint</Application>
  <PresentationFormat>On-screen Show (4:3)</PresentationFormat>
  <Paragraphs>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Strategic Social Media </vt:lpstr>
      <vt:lpstr>Why Social Media? </vt:lpstr>
      <vt:lpstr>Percentage of Americans Using Social Media</vt:lpstr>
      <vt:lpstr>Platforms </vt:lpstr>
      <vt:lpstr>General Best Practices </vt:lpstr>
      <vt:lpstr>General Best Practices </vt:lpstr>
      <vt:lpstr>Amplify a Singular Message Across Platforms </vt:lpstr>
      <vt:lpstr>Let’s Look At Some Examples</vt:lpstr>
      <vt:lpstr>NAMIWalks Virginia - Facebook </vt:lpstr>
      <vt:lpstr>NAMIWalks Virginia - Instagram</vt:lpstr>
      <vt:lpstr>NAMIWalks Virginia – Twitter </vt:lpstr>
      <vt:lpstr>NAMIWalks Virginia – Email </vt:lpstr>
      <vt:lpstr>NAMIWalks Virginia </vt:lpstr>
      <vt:lpstr>NAMIWalks Greater Philadelphia </vt:lpstr>
      <vt:lpstr>Instagram Stories</vt:lpstr>
      <vt:lpstr>NAMIWalks Greater Philadelphia </vt:lpstr>
      <vt:lpstr>Add Variety to your Messaging </vt:lpstr>
      <vt:lpstr>NAMIWalks Washington </vt:lpstr>
      <vt:lpstr>NAMIWalks Washington </vt:lpstr>
      <vt:lpstr>NAMIWalks Washington </vt:lpstr>
      <vt:lpstr>NAMIWalks Washington </vt:lpstr>
      <vt:lpstr>NAMIWalks Washington </vt:lpstr>
      <vt:lpstr>NAMIWalks Washington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35</cp:revision>
  <dcterms:created xsi:type="dcterms:W3CDTF">2016-04-19T21:18:15Z</dcterms:created>
  <dcterms:modified xsi:type="dcterms:W3CDTF">2017-07-11T20:37:32Z</dcterms:modified>
</cp:coreProperties>
</file>